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Masters/slideMaster1.xml" ContentType="application/vnd.openxmlformats-officedocument.presentationml.slideMaster+xml"/>
  <Override PartName="/ppt/notesSlides/notesSlide6.xml" ContentType="application/vnd.openxmlformats-officedocument.presentationml.notesSlide+xml"/>
  <Override PartName="/ppt/notesSlides/notesSlide7.xml" ContentType="application/vnd.openxmlformats-officedocument.presentationml.notes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5.xml" ContentType="application/vnd.openxmlformats-officedocument.presentationml.notesSlide+xml"/>
  <Override PartName="/ppt/notesSlides/notesSlide4.xml" ContentType="application/vnd.openxmlformats-officedocument.presentationml.notesSlide+xml"/>
  <Override PartName="/ppt/notesMasters/notesMaster1.xml" ContentType="application/vnd.openxmlformats-officedocument.presentationml.notes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1"/>
  </p:notesMasterIdLst>
  <p:sldIdLst>
    <p:sldId id="501" r:id="rId2"/>
    <p:sldId id="502" r:id="rId3"/>
    <p:sldId id="509" r:id="rId4"/>
    <p:sldId id="510" r:id="rId5"/>
    <p:sldId id="511" r:id="rId6"/>
    <p:sldId id="514" r:id="rId7"/>
    <p:sldId id="516" r:id="rId8"/>
    <p:sldId id="517" r:id="rId9"/>
    <p:sldId id="520" r:id="rId10"/>
    <p:sldId id="521" r:id="rId11"/>
    <p:sldId id="527" r:id="rId12"/>
    <p:sldId id="528" r:id="rId13"/>
    <p:sldId id="529" r:id="rId14"/>
    <p:sldId id="530" r:id="rId15"/>
    <p:sldId id="522" r:id="rId16"/>
    <p:sldId id="523" r:id="rId17"/>
    <p:sldId id="524" r:id="rId18"/>
    <p:sldId id="525" r:id="rId19"/>
    <p:sldId id="526" r:id="rId20"/>
    <p:sldId id="531" r:id="rId21"/>
    <p:sldId id="536" r:id="rId22"/>
    <p:sldId id="532" r:id="rId23"/>
    <p:sldId id="537" r:id="rId24"/>
    <p:sldId id="538" r:id="rId25"/>
    <p:sldId id="539" r:id="rId26"/>
    <p:sldId id="540" r:id="rId27"/>
    <p:sldId id="541" r:id="rId28"/>
    <p:sldId id="542" r:id="rId29"/>
    <p:sldId id="543" r:id="rId30"/>
    <p:sldId id="544" r:id="rId31"/>
    <p:sldId id="545" r:id="rId32"/>
    <p:sldId id="513" r:id="rId33"/>
    <p:sldId id="515" r:id="rId34"/>
    <p:sldId id="518" r:id="rId35"/>
    <p:sldId id="519" r:id="rId36"/>
    <p:sldId id="549" r:id="rId37"/>
    <p:sldId id="548" r:id="rId38"/>
    <p:sldId id="546" r:id="rId39"/>
    <p:sldId id="547" r:id="rId40"/>
  </p:sldIdLst>
  <p:sldSz cx="12192000" cy="6858000"/>
  <p:notesSz cx="6858000" cy="9144000"/>
  <p:defaultTex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p:defaultTextStyle>
  <p:extLst>
    <p:ext uri="{521415D9-36F7-43E2-AB2F-B90AF26B5E84}">
      <p14:sectionLst xmlns:p14="http://schemas.microsoft.com/office/powerpoint/2010/main">
        <p14:section name="Default Section" id="{E867DF70-E91F-43FB-B811-72C30009229E}">
          <p14:sldIdLst>
            <p14:sldId id="501"/>
            <p14:sldId id="502"/>
          </p14:sldIdLst>
        </p14:section>
        <p14:section name="Khái niệm + Lịch sử" id="{7C45E5B3-9069-4AE0-B1CB-D69946797352}">
          <p14:sldIdLst>
            <p14:sldId id="509"/>
            <p14:sldId id="510"/>
            <p14:sldId id="511"/>
          </p14:sldIdLst>
        </p14:section>
        <p14:section name="Virus" id="{61EC5AD6-4A4A-4C6D-A6CD-2759825FD394}">
          <p14:sldIdLst>
            <p14:sldId id="514"/>
            <p14:sldId id="516"/>
            <p14:sldId id="517"/>
            <p14:sldId id="520"/>
            <p14:sldId id="521"/>
          </p14:sldIdLst>
        </p14:section>
        <p14:section name="Trojan" id="{3CBA6051-43EF-4D4D-844C-022A94E90DD2}">
          <p14:sldIdLst>
            <p14:sldId id="527"/>
            <p14:sldId id="528"/>
            <p14:sldId id="529"/>
            <p14:sldId id="530"/>
          </p14:sldIdLst>
        </p14:section>
        <p14:section name="Worm" id="{62C88E73-8EA4-4F75-9756-924029DBA820}">
          <p14:sldIdLst>
            <p14:sldId id="522"/>
            <p14:sldId id="523"/>
            <p14:sldId id="524"/>
          </p14:sldIdLst>
        </p14:section>
        <p14:section name="ILOVEU" id="{D7D0E1BD-B862-4977-B9D7-831D0D3EAA5F}">
          <p14:sldIdLst>
            <p14:sldId id="525"/>
            <p14:sldId id="526"/>
            <p14:sldId id="531"/>
            <p14:sldId id="536"/>
            <p14:sldId id="532"/>
            <p14:sldId id="537"/>
            <p14:sldId id="538"/>
            <p14:sldId id="539"/>
          </p14:sldIdLst>
        </p14:section>
        <p14:section name="WannaCry" id="{BBB5AB86-85C4-4AAD-B4DF-E7DFE0E80296}">
          <p14:sldIdLst>
            <p14:sldId id="540"/>
            <p14:sldId id="541"/>
            <p14:sldId id="542"/>
            <p14:sldId id="543"/>
            <p14:sldId id="544"/>
            <p14:sldId id="545"/>
          </p14:sldIdLst>
        </p14:section>
        <p14:section name="Phòng chống + Kết luận" id="{773A8712-2CB5-4D96-9C88-9F750685FC2A}">
          <p14:sldIdLst>
            <p14:sldId id="513"/>
            <p14:sldId id="515"/>
            <p14:sldId id="518"/>
            <p14:sldId id="519"/>
            <p14:sldId id="549"/>
            <p14:sldId id="548"/>
            <p14:sldId id="546"/>
            <p14:sldId id="547"/>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856F705-8DE0-F7B6-ECD2-62C665D014B8}" v="2" dt="2021-09-07T06:45:16.287"/>
    <p1510:client id="{DC3E1FE4-8DCC-072A-95E3-AAFC5626D30F}" v="14" dt="2021-09-07T02:46:19.97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182" autoAdjust="0"/>
    <p:restoredTop sz="96122" autoAdjust="0"/>
  </p:normalViewPr>
  <p:slideViewPr>
    <p:cSldViewPr snapToGrid="0">
      <p:cViewPr varScale="1">
        <p:scale>
          <a:sx n="86" d="100"/>
          <a:sy n="86" d="100"/>
        </p:scale>
        <p:origin x="413" y="67"/>
      </p:cViewPr>
      <p:guideLst>
        <p:guide orient="horz" pos="2160"/>
        <p:guide pos="3840"/>
      </p:guideLst>
    </p:cSldViewPr>
  </p:slideViewPr>
  <p:outlineViewPr>
    <p:cViewPr>
      <p:scale>
        <a:sx n="33" d="100"/>
        <a:sy n="33" d="100"/>
      </p:scale>
      <p:origin x="0" y="-9312"/>
    </p:cViewPr>
  </p:outlineViewPr>
  <p:notesTextViewPr>
    <p:cViewPr>
      <p:scale>
        <a:sx n="1" d="1"/>
        <a:sy n="1" d="1"/>
      </p:scale>
      <p:origin x="0" y="0"/>
    </p:cViewPr>
  </p:notesTextViewPr>
  <p:sorterViewPr>
    <p:cViewPr varScale="1">
      <p:scale>
        <a:sx n="1" d="1"/>
        <a:sy n="1" d="1"/>
      </p:scale>
      <p:origin x="0" y="-23342"/>
    </p:cViewPr>
  </p:sorterViewPr>
  <p:notesViewPr>
    <p:cSldViewPr snapToGrid="0">
      <p:cViewPr varScale="1">
        <p:scale>
          <a:sx n="65" d="100"/>
          <a:sy n="65" d="100"/>
        </p:scale>
        <p:origin x="3154" y="67"/>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47" Type="http://schemas.openxmlformats.org/officeDocument/2006/relationships/customXml" Target="../customXml/item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customXml" Target="../customXml/item3.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48" Type="http://schemas.openxmlformats.org/officeDocument/2006/relationships/customXml" Target="../customXml/item2.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microsoft.com/office/2015/10/relationships/revisionInfo" Target="revisionInfo.xml"/><Relationship Id="rId20" Type="http://schemas.openxmlformats.org/officeDocument/2006/relationships/slide" Target="slides/slide19.xml"/><Relationship Id="rId4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ED104AB-8368-45B6-BA60-35C9F70D1E6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a:defRPr/>
            </a:pPr>
            <a:endParaRPr lang="en-US"/>
          </a:p>
        </p:txBody>
      </p:sp>
      <p:sp>
        <p:nvSpPr>
          <p:cNvPr id="3" name="Date Placeholder 2">
            <a:extLst>
              <a:ext uri="{FF2B5EF4-FFF2-40B4-BE49-F238E27FC236}">
                <a16:creationId xmlns:a16="http://schemas.microsoft.com/office/drawing/2014/main" id="{60DA2A43-9842-432E-A31F-39F2774CBAAE}"/>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a:latin typeface="+mn-lt"/>
              </a:defRPr>
            </a:lvl1pPr>
          </a:lstStyle>
          <a:p>
            <a:pPr>
              <a:defRPr/>
            </a:pPr>
            <a:fld id="{94487296-CF6F-4B13-8D04-4DC315E4BF49}" type="datetimeFigureOut">
              <a:rPr lang="en-US"/>
              <a:pPr>
                <a:defRPr/>
              </a:pPr>
              <a:t>30-Oct-21</a:t>
            </a:fld>
            <a:endParaRPr lang="en-US"/>
          </a:p>
        </p:txBody>
      </p:sp>
      <p:sp>
        <p:nvSpPr>
          <p:cNvPr id="4" name="Slide Image Placeholder 3">
            <a:extLst>
              <a:ext uri="{FF2B5EF4-FFF2-40B4-BE49-F238E27FC236}">
                <a16:creationId xmlns:a16="http://schemas.microsoft.com/office/drawing/2014/main" id="{CB0348C0-9B9F-4F7D-B98C-75688A4324A5}"/>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a:extLst>
              <a:ext uri="{FF2B5EF4-FFF2-40B4-BE49-F238E27FC236}">
                <a16:creationId xmlns:a16="http://schemas.microsoft.com/office/drawing/2014/main" id="{EF8BABB3-E75E-4A1F-A0B5-0CC9F1C23C09}"/>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a:extLst>
              <a:ext uri="{FF2B5EF4-FFF2-40B4-BE49-F238E27FC236}">
                <a16:creationId xmlns:a16="http://schemas.microsoft.com/office/drawing/2014/main" id="{4D785245-E7C7-4D8C-9751-6A3CA240146A}"/>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a:defRPr/>
            </a:pPr>
            <a:endParaRPr lang="en-US"/>
          </a:p>
        </p:txBody>
      </p:sp>
      <p:sp>
        <p:nvSpPr>
          <p:cNvPr id="7" name="Slide Number Placeholder 6">
            <a:extLst>
              <a:ext uri="{FF2B5EF4-FFF2-40B4-BE49-F238E27FC236}">
                <a16:creationId xmlns:a16="http://schemas.microsoft.com/office/drawing/2014/main" id="{0228172E-5959-4D79-909A-AB3C387D21DA}"/>
              </a:ext>
            </a:extLst>
          </p:cNvPr>
          <p:cNvSpPr>
            <a:spLocks noGrp="1"/>
          </p:cNvSpPr>
          <p:nvPr>
            <p:ph type="sldNum" sz="quarter" idx="5"/>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8D523DA9-81AF-44BD-9D9D-B7B58BFE1655}"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a:p>
        </p:txBody>
      </p:sp>
      <p:sp>
        <p:nvSpPr>
          <p:cNvPr id="4" name="Slide Number Placeholder 3"/>
          <p:cNvSpPr>
            <a:spLocks noGrp="1"/>
          </p:cNvSpPr>
          <p:nvPr>
            <p:ph type="sldNum" sz="quarter" idx="10"/>
          </p:nvPr>
        </p:nvSpPr>
        <p:spPr/>
        <p:txBody>
          <a:bodyPr/>
          <a:lstStyle/>
          <a:p>
            <a:pPr>
              <a:defRPr/>
            </a:pPr>
            <a:fld id="{8D523DA9-81AF-44BD-9D9D-B7B58BFE1655}" type="slidenum">
              <a:rPr lang="en-US" altLang="en-US" smtClean="0"/>
              <a:pPr>
                <a:defRPr/>
              </a:pPr>
              <a:t>1</a:t>
            </a:fld>
            <a:endParaRPr lang="en-US" altLang="en-US"/>
          </a:p>
        </p:txBody>
      </p:sp>
    </p:spTree>
    <p:extLst>
      <p:ext uri="{BB962C8B-B14F-4D97-AF65-F5344CB8AC3E}">
        <p14:creationId xmlns:p14="http://schemas.microsoft.com/office/powerpoint/2010/main" val="28995230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a:p>
        </p:txBody>
      </p:sp>
      <p:sp>
        <p:nvSpPr>
          <p:cNvPr id="4" name="Slide Number Placeholder 3"/>
          <p:cNvSpPr>
            <a:spLocks noGrp="1"/>
          </p:cNvSpPr>
          <p:nvPr>
            <p:ph type="sldNum" sz="quarter" idx="10"/>
          </p:nvPr>
        </p:nvSpPr>
        <p:spPr/>
        <p:txBody>
          <a:bodyPr/>
          <a:lstStyle/>
          <a:p>
            <a:pPr>
              <a:defRPr/>
            </a:pPr>
            <a:fld id="{8D523DA9-81AF-44BD-9D9D-B7B58BFE1655}" type="slidenum">
              <a:rPr lang="en-US" altLang="en-US" smtClean="0"/>
              <a:pPr>
                <a:defRPr/>
              </a:pPr>
              <a:t>2</a:t>
            </a:fld>
            <a:endParaRPr lang="en-US" altLang="en-US"/>
          </a:p>
        </p:txBody>
      </p:sp>
    </p:spTree>
    <p:extLst>
      <p:ext uri="{BB962C8B-B14F-4D97-AF65-F5344CB8AC3E}">
        <p14:creationId xmlns:p14="http://schemas.microsoft.com/office/powerpoint/2010/main" val="33258188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a:extLst>
              <a:ext uri="{FF2B5EF4-FFF2-40B4-BE49-F238E27FC236}">
                <a16:creationId xmlns:a16="http://schemas.microsoft.com/office/drawing/2014/main" id="{9C5C5CD7-2839-49AA-833C-E48D6B6E4AC8}"/>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FA2C7B5C-9974-49F2-AA0E-F79E106E5066}" type="slidenum">
              <a:rPr lang="en-US" altLang="en-US" smtClean="0">
                <a:latin typeface="Arial" panose="020B0604020202020204" pitchFamily="34" charset="0"/>
              </a:rPr>
              <a:pPr>
                <a:spcBef>
                  <a:spcPct val="0"/>
                </a:spcBef>
              </a:pPr>
              <a:t>3</a:t>
            </a:fld>
            <a:endParaRPr lang="en-US" altLang="en-US">
              <a:latin typeface="Arial" panose="020B0604020202020204" pitchFamily="34" charset="0"/>
            </a:endParaRPr>
          </a:p>
        </p:txBody>
      </p:sp>
      <p:sp>
        <p:nvSpPr>
          <p:cNvPr id="10243" name="Rectangle 2">
            <a:extLst>
              <a:ext uri="{FF2B5EF4-FFF2-40B4-BE49-F238E27FC236}">
                <a16:creationId xmlns:a16="http://schemas.microsoft.com/office/drawing/2014/main" id="{2C31EC98-D4CF-4FF5-B4A3-C8F6C89A1069}"/>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244" name="Rectangle 3">
            <a:extLst>
              <a:ext uri="{FF2B5EF4-FFF2-40B4-BE49-F238E27FC236}">
                <a16:creationId xmlns:a16="http://schemas.microsoft.com/office/drawing/2014/main" id="{EEBC1052-37B7-4B55-BEF3-69DD4E34E407}"/>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41808469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a:extLst>
              <a:ext uri="{FF2B5EF4-FFF2-40B4-BE49-F238E27FC236}">
                <a16:creationId xmlns:a16="http://schemas.microsoft.com/office/drawing/2014/main" id="{9C5C5CD7-2839-49AA-833C-E48D6B6E4AC8}"/>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FA2C7B5C-9974-49F2-AA0E-F79E106E5066}" type="slidenum">
              <a:rPr lang="en-US" altLang="en-US" smtClean="0">
                <a:latin typeface="Arial" panose="020B0604020202020204" pitchFamily="34" charset="0"/>
              </a:rPr>
              <a:pPr>
                <a:spcBef>
                  <a:spcPct val="0"/>
                </a:spcBef>
              </a:pPr>
              <a:t>6</a:t>
            </a:fld>
            <a:endParaRPr lang="en-US" altLang="en-US">
              <a:latin typeface="Arial" panose="020B0604020202020204" pitchFamily="34" charset="0"/>
            </a:endParaRPr>
          </a:p>
        </p:txBody>
      </p:sp>
      <p:sp>
        <p:nvSpPr>
          <p:cNvPr id="10243" name="Rectangle 2">
            <a:extLst>
              <a:ext uri="{FF2B5EF4-FFF2-40B4-BE49-F238E27FC236}">
                <a16:creationId xmlns:a16="http://schemas.microsoft.com/office/drawing/2014/main" id="{2C31EC98-D4CF-4FF5-B4A3-C8F6C89A1069}"/>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244" name="Rectangle 3">
            <a:extLst>
              <a:ext uri="{FF2B5EF4-FFF2-40B4-BE49-F238E27FC236}">
                <a16:creationId xmlns:a16="http://schemas.microsoft.com/office/drawing/2014/main" id="{EEBC1052-37B7-4B55-BEF3-69DD4E34E407}"/>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30043405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a:extLst>
              <a:ext uri="{FF2B5EF4-FFF2-40B4-BE49-F238E27FC236}">
                <a16:creationId xmlns:a16="http://schemas.microsoft.com/office/drawing/2014/main" id="{9C5C5CD7-2839-49AA-833C-E48D6B6E4AC8}"/>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FA2C7B5C-9974-49F2-AA0E-F79E106E5066}" type="slidenum">
              <a:rPr lang="en-US" altLang="en-US" smtClean="0">
                <a:latin typeface="Arial" panose="020B0604020202020204" pitchFamily="34" charset="0"/>
              </a:rPr>
              <a:pPr>
                <a:spcBef>
                  <a:spcPct val="0"/>
                </a:spcBef>
              </a:pPr>
              <a:t>18</a:t>
            </a:fld>
            <a:endParaRPr lang="en-US" altLang="en-US">
              <a:latin typeface="Arial" panose="020B0604020202020204" pitchFamily="34" charset="0"/>
            </a:endParaRPr>
          </a:p>
        </p:txBody>
      </p:sp>
      <p:sp>
        <p:nvSpPr>
          <p:cNvPr id="10243" name="Rectangle 2">
            <a:extLst>
              <a:ext uri="{FF2B5EF4-FFF2-40B4-BE49-F238E27FC236}">
                <a16:creationId xmlns:a16="http://schemas.microsoft.com/office/drawing/2014/main" id="{2C31EC98-D4CF-4FF5-B4A3-C8F6C89A1069}"/>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244" name="Rectangle 3">
            <a:extLst>
              <a:ext uri="{FF2B5EF4-FFF2-40B4-BE49-F238E27FC236}">
                <a16:creationId xmlns:a16="http://schemas.microsoft.com/office/drawing/2014/main" id="{EEBC1052-37B7-4B55-BEF3-69DD4E34E407}"/>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3609883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a:extLst>
              <a:ext uri="{FF2B5EF4-FFF2-40B4-BE49-F238E27FC236}">
                <a16:creationId xmlns:a16="http://schemas.microsoft.com/office/drawing/2014/main" id="{9C5C5CD7-2839-49AA-833C-E48D6B6E4AC8}"/>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FA2C7B5C-9974-49F2-AA0E-F79E106E5066}" type="slidenum">
              <a:rPr lang="en-US" altLang="en-US" smtClean="0">
                <a:latin typeface="Arial" panose="020B0604020202020204" pitchFamily="34" charset="0"/>
              </a:rPr>
              <a:pPr>
                <a:spcBef>
                  <a:spcPct val="0"/>
                </a:spcBef>
              </a:pPr>
              <a:t>32</a:t>
            </a:fld>
            <a:endParaRPr lang="en-US" altLang="en-US">
              <a:latin typeface="Arial" panose="020B0604020202020204" pitchFamily="34" charset="0"/>
            </a:endParaRPr>
          </a:p>
        </p:txBody>
      </p:sp>
      <p:sp>
        <p:nvSpPr>
          <p:cNvPr id="10243" name="Rectangle 2">
            <a:extLst>
              <a:ext uri="{FF2B5EF4-FFF2-40B4-BE49-F238E27FC236}">
                <a16:creationId xmlns:a16="http://schemas.microsoft.com/office/drawing/2014/main" id="{2C31EC98-D4CF-4FF5-B4A3-C8F6C89A1069}"/>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244" name="Rectangle 3">
            <a:extLst>
              <a:ext uri="{FF2B5EF4-FFF2-40B4-BE49-F238E27FC236}">
                <a16:creationId xmlns:a16="http://schemas.microsoft.com/office/drawing/2014/main" id="{EEBC1052-37B7-4B55-BEF3-69DD4E34E407}"/>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42109442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a:extLst>
              <a:ext uri="{FF2B5EF4-FFF2-40B4-BE49-F238E27FC236}">
                <a16:creationId xmlns:a16="http://schemas.microsoft.com/office/drawing/2014/main" id="{9C5C5CD7-2839-49AA-833C-E48D6B6E4AC8}"/>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FA2C7B5C-9974-49F2-AA0E-F79E106E5066}" type="slidenum">
              <a:rPr lang="en-US" altLang="en-US" smtClean="0">
                <a:latin typeface="Arial" panose="020B0604020202020204" pitchFamily="34" charset="0"/>
              </a:rPr>
              <a:pPr>
                <a:spcBef>
                  <a:spcPct val="0"/>
                </a:spcBef>
              </a:pPr>
              <a:t>36</a:t>
            </a:fld>
            <a:endParaRPr lang="en-US" altLang="en-US">
              <a:latin typeface="Arial" panose="020B0604020202020204" pitchFamily="34" charset="0"/>
            </a:endParaRPr>
          </a:p>
        </p:txBody>
      </p:sp>
      <p:sp>
        <p:nvSpPr>
          <p:cNvPr id="10243" name="Rectangle 2">
            <a:extLst>
              <a:ext uri="{FF2B5EF4-FFF2-40B4-BE49-F238E27FC236}">
                <a16:creationId xmlns:a16="http://schemas.microsoft.com/office/drawing/2014/main" id="{2C31EC98-D4CF-4FF5-B4A3-C8F6C89A1069}"/>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244" name="Rectangle 3">
            <a:extLst>
              <a:ext uri="{FF2B5EF4-FFF2-40B4-BE49-F238E27FC236}">
                <a16:creationId xmlns:a16="http://schemas.microsoft.com/office/drawing/2014/main" id="{EEBC1052-37B7-4B55-BEF3-69DD4E34E407}"/>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319200120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538287"/>
            <a:ext cx="9144000" cy="2387600"/>
          </a:xfrm>
        </p:spPr>
        <p:txBody>
          <a:bodyPr anchor="b">
            <a:normAutofit/>
          </a:bodyPr>
          <a:lstStyle>
            <a:lvl1pPr marL="0" marR="0" indent="0" algn="ctr" defTabSz="685800" rtl="0" eaLnBrk="1" fontAlgn="auto" latinLnBrk="0" hangingPunct="1">
              <a:lnSpc>
                <a:spcPct val="90000"/>
              </a:lnSpc>
              <a:spcBef>
                <a:spcPct val="0"/>
              </a:spcBef>
              <a:spcAft>
                <a:spcPts val="0"/>
              </a:spcAft>
              <a:buClrTx/>
              <a:buSzTx/>
              <a:buFontTx/>
              <a:buNone/>
              <a:tabLst/>
              <a:defRPr sz="4400">
                <a:solidFill>
                  <a:schemeClr val="tx1">
                    <a:lumMod val="75000"/>
                    <a:lumOff val="2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524000" y="4313238"/>
            <a:ext cx="9144000" cy="1655762"/>
          </a:xfrm>
        </p:spPr>
        <p:txBody>
          <a:bodyPr/>
          <a:lstStyle>
            <a:lvl1pPr marL="0" indent="0" algn="ctr">
              <a:buNone/>
              <a:defRPr sz="28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Master subtitle style</a:t>
            </a:r>
          </a:p>
        </p:txBody>
      </p:sp>
      <p:sp>
        <p:nvSpPr>
          <p:cNvPr id="4" name="Date Placeholder 3">
            <a:extLst>
              <a:ext uri="{FF2B5EF4-FFF2-40B4-BE49-F238E27FC236}">
                <a16:creationId xmlns:a16="http://schemas.microsoft.com/office/drawing/2014/main" id="{9ECEE0A7-2BD4-4780-8626-F68F1E9F0FB9}"/>
              </a:ext>
            </a:extLst>
          </p:cNvPr>
          <p:cNvSpPr>
            <a:spLocks noGrp="1"/>
          </p:cNvSpPr>
          <p:nvPr>
            <p:ph type="dt" sz="half" idx="10"/>
          </p:nvPr>
        </p:nvSpPr>
        <p:spPr/>
        <p:txBody>
          <a:bodyPr/>
          <a:lstStyle>
            <a:lvl1pPr>
              <a:defRPr/>
            </a:lvl1pPr>
          </a:lstStyle>
          <a:p>
            <a:pPr>
              <a:defRPr/>
            </a:pPr>
            <a:fld id="{C20C0731-4A63-4191-B360-5A6CFDC32C18}" type="datetimeFigureOut">
              <a:rPr lang="en-US"/>
              <a:pPr>
                <a:defRPr/>
              </a:pPr>
              <a:t>30-Oct-21</a:t>
            </a:fld>
            <a:endParaRPr lang="en-US"/>
          </a:p>
        </p:txBody>
      </p:sp>
      <p:sp>
        <p:nvSpPr>
          <p:cNvPr id="5" name="Footer Placeholder 4">
            <a:extLst>
              <a:ext uri="{FF2B5EF4-FFF2-40B4-BE49-F238E27FC236}">
                <a16:creationId xmlns:a16="http://schemas.microsoft.com/office/drawing/2014/main" id="{FACC234E-28D9-4F59-ACDD-DE267DCF0B51}"/>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CCADF607-D06A-481D-A588-DED084F7EA27}"/>
              </a:ext>
            </a:extLst>
          </p:cNvPr>
          <p:cNvSpPr>
            <a:spLocks noGrp="1"/>
          </p:cNvSpPr>
          <p:nvPr>
            <p:ph type="sldNum" sz="quarter" idx="12"/>
          </p:nvPr>
        </p:nvSpPr>
        <p:spPr/>
        <p:txBody>
          <a:bodyPr/>
          <a:lstStyle>
            <a:lvl1pPr>
              <a:defRPr/>
            </a:lvl1pPr>
          </a:lstStyle>
          <a:p>
            <a:pPr>
              <a:defRPr/>
            </a:pPr>
            <a:fld id="{5AEA7A32-3FB9-4B01-97D8-58671BCFF4D9}" type="slidenum">
              <a:rPr lang="en-US" altLang="en-US"/>
              <a:pPr>
                <a:defRPr/>
              </a:pPr>
              <a:t>‹#›</a:t>
            </a:fld>
            <a:endParaRPr lang="en-US" altLang="en-US"/>
          </a:p>
        </p:txBody>
      </p:sp>
    </p:spTree>
    <p:extLst>
      <p:ext uri="{BB962C8B-B14F-4D97-AF65-F5344CB8AC3E}">
        <p14:creationId xmlns:p14="http://schemas.microsoft.com/office/powerpoint/2010/main" val="102486452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107974F-A3E9-450C-95A0-29E70B250541}"/>
              </a:ext>
            </a:extLst>
          </p:cNvPr>
          <p:cNvSpPr>
            <a:spLocks noGrp="1"/>
          </p:cNvSpPr>
          <p:nvPr>
            <p:ph type="dt" sz="half" idx="10"/>
          </p:nvPr>
        </p:nvSpPr>
        <p:spPr/>
        <p:txBody>
          <a:bodyPr/>
          <a:lstStyle>
            <a:lvl1pPr>
              <a:defRPr/>
            </a:lvl1pPr>
          </a:lstStyle>
          <a:p>
            <a:pPr>
              <a:defRPr/>
            </a:pPr>
            <a:fld id="{991094EC-5F8B-459F-B9FF-6C6969FB78EE}" type="datetimeFigureOut">
              <a:rPr lang="en-US"/>
              <a:pPr>
                <a:defRPr/>
              </a:pPr>
              <a:t>30-Oct-21</a:t>
            </a:fld>
            <a:endParaRPr lang="en-US"/>
          </a:p>
        </p:txBody>
      </p:sp>
      <p:sp>
        <p:nvSpPr>
          <p:cNvPr id="5" name="Footer Placeholder 4">
            <a:extLst>
              <a:ext uri="{FF2B5EF4-FFF2-40B4-BE49-F238E27FC236}">
                <a16:creationId xmlns:a16="http://schemas.microsoft.com/office/drawing/2014/main" id="{A78230EE-7ED6-4F6C-A9E9-A88FBF6AF6BE}"/>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ADA046D1-5A32-431E-8C0F-DC6FC1EAC6C9}"/>
              </a:ext>
            </a:extLst>
          </p:cNvPr>
          <p:cNvSpPr>
            <a:spLocks noGrp="1"/>
          </p:cNvSpPr>
          <p:nvPr>
            <p:ph type="sldNum" sz="quarter" idx="12"/>
          </p:nvPr>
        </p:nvSpPr>
        <p:spPr/>
        <p:txBody>
          <a:bodyPr/>
          <a:lstStyle>
            <a:lvl1pPr>
              <a:defRPr/>
            </a:lvl1pPr>
          </a:lstStyle>
          <a:p>
            <a:pPr>
              <a:defRPr/>
            </a:pPr>
            <a:fld id="{052F5FDC-9D04-4DB5-8ACA-C0A5E0A4D62D}" type="slidenum">
              <a:rPr lang="en-US" altLang="en-US"/>
              <a:pPr>
                <a:defRPr/>
              </a:pPr>
              <a:t>‹#›</a:t>
            </a:fld>
            <a:endParaRPr lang="en-US" altLang="en-US"/>
          </a:p>
        </p:txBody>
      </p:sp>
    </p:spTree>
    <p:extLst>
      <p:ext uri="{BB962C8B-B14F-4D97-AF65-F5344CB8AC3E}">
        <p14:creationId xmlns:p14="http://schemas.microsoft.com/office/powerpoint/2010/main" val="180593566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BF253CA-F84A-4B3C-8895-21EDB27EDC43}"/>
              </a:ext>
            </a:extLst>
          </p:cNvPr>
          <p:cNvSpPr>
            <a:spLocks noGrp="1"/>
          </p:cNvSpPr>
          <p:nvPr>
            <p:ph type="dt" sz="half" idx="10"/>
          </p:nvPr>
        </p:nvSpPr>
        <p:spPr/>
        <p:txBody>
          <a:bodyPr/>
          <a:lstStyle>
            <a:lvl1pPr>
              <a:defRPr/>
            </a:lvl1pPr>
          </a:lstStyle>
          <a:p>
            <a:pPr>
              <a:defRPr/>
            </a:pPr>
            <a:fld id="{6521625C-40BB-40DB-8DE3-20B7AA579772}" type="datetimeFigureOut">
              <a:rPr lang="en-US"/>
              <a:pPr>
                <a:defRPr/>
              </a:pPr>
              <a:t>30-Oct-21</a:t>
            </a:fld>
            <a:endParaRPr lang="en-US"/>
          </a:p>
        </p:txBody>
      </p:sp>
      <p:sp>
        <p:nvSpPr>
          <p:cNvPr id="5" name="Footer Placeholder 4">
            <a:extLst>
              <a:ext uri="{FF2B5EF4-FFF2-40B4-BE49-F238E27FC236}">
                <a16:creationId xmlns:a16="http://schemas.microsoft.com/office/drawing/2014/main" id="{DA3FA475-877C-4105-BD0C-5C2921124A0A}"/>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48647A79-9CB4-4F37-A202-375E6F9BA320}"/>
              </a:ext>
            </a:extLst>
          </p:cNvPr>
          <p:cNvSpPr>
            <a:spLocks noGrp="1"/>
          </p:cNvSpPr>
          <p:nvPr>
            <p:ph type="sldNum" sz="quarter" idx="12"/>
          </p:nvPr>
        </p:nvSpPr>
        <p:spPr/>
        <p:txBody>
          <a:bodyPr/>
          <a:lstStyle>
            <a:lvl1pPr>
              <a:defRPr/>
            </a:lvl1pPr>
          </a:lstStyle>
          <a:p>
            <a:pPr>
              <a:defRPr/>
            </a:pPr>
            <a:fld id="{FF9F1F5A-7BC8-4B4C-8421-9C3BB9E89B87}" type="slidenum">
              <a:rPr lang="en-US" altLang="en-US"/>
              <a:pPr>
                <a:defRPr/>
              </a:pPr>
              <a:t>‹#›</a:t>
            </a:fld>
            <a:endParaRPr lang="en-US" altLang="en-US"/>
          </a:p>
        </p:txBody>
      </p:sp>
    </p:spTree>
    <p:extLst>
      <p:ext uri="{BB962C8B-B14F-4D97-AF65-F5344CB8AC3E}">
        <p14:creationId xmlns:p14="http://schemas.microsoft.com/office/powerpoint/2010/main" val="387920299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2116050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200"/>
            </a:lvl1pPr>
          </a:lstStyle>
          <a:p>
            <a:r>
              <a:rPr lang="en-US"/>
              <a:t>Click to edit Master title style</a:t>
            </a:r>
          </a:p>
        </p:txBody>
      </p:sp>
      <p:sp>
        <p:nvSpPr>
          <p:cNvPr id="3" name="Content Placeholder 2"/>
          <p:cNvSpPr>
            <a:spLocks noGrp="1"/>
          </p:cNvSpPr>
          <p:nvPr>
            <p:ph idx="1"/>
          </p:nvPr>
        </p:nvSpPr>
        <p:spPr/>
        <p:txBody>
          <a:bodyPr/>
          <a:lstStyle>
            <a:lvl1pPr>
              <a:defRPr sz="2600" b="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ADBA2E4-0354-4A3D-8DD3-37658375529A}"/>
              </a:ext>
            </a:extLst>
          </p:cNvPr>
          <p:cNvSpPr>
            <a:spLocks noGrp="1"/>
          </p:cNvSpPr>
          <p:nvPr>
            <p:ph type="dt" sz="half" idx="10"/>
          </p:nvPr>
        </p:nvSpPr>
        <p:spPr/>
        <p:txBody>
          <a:bodyPr/>
          <a:lstStyle>
            <a:lvl1pPr>
              <a:defRPr/>
            </a:lvl1pPr>
          </a:lstStyle>
          <a:p>
            <a:pPr>
              <a:defRPr/>
            </a:pPr>
            <a:fld id="{A0E90BC1-4584-43EC-85A8-BCE743DC0F9B}" type="datetimeFigureOut">
              <a:rPr lang="en-US"/>
              <a:pPr>
                <a:defRPr/>
              </a:pPr>
              <a:t>30-Oct-21</a:t>
            </a:fld>
            <a:endParaRPr lang="en-US"/>
          </a:p>
        </p:txBody>
      </p:sp>
      <p:sp>
        <p:nvSpPr>
          <p:cNvPr id="5" name="Footer Placeholder 4">
            <a:extLst>
              <a:ext uri="{FF2B5EF4-FFF2-40B4-BE49-F238E27FC236}">
                <a16:creationId xmlns:a16="http://schemas.microsoft.com/office/drawing/2014/main" id="{CC6EFDCA-810A-4107-B1DA-8B179380180F}"/>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16401478-BFA7-4D63-B35B-4D7C0802612C}"/>
              </a:ext>
            </a:extLst>
          </p:cNvPr>
          <p:cNvSpPr>
            <a:spLocks noGrp="1"/>
          </p:cNvSpPr>
          <p:nvPr>
            <p:ph type="sldNum" sz="quarter" idx="12"/>
          </p:nvPr>
        </p:nvSpPr>
        <p:spPr/>
        <p:txBody>
          <a:bodyPr/>
          <a:lstStyle>
            <a:lvl1pPr>
              <a:defRPr/>
            </a:lvl1pPr>
          </a:lstStyle>
          <a:p>
            <a:pPr>
              <a:defRPr/>
            </a:pPr>
            <a:fld id="{BAD15229-15C3-430B-B8CC-50065E3BD22F}" type="slidenum">
              <a:rPr lang="en-US" altLang="en-US"/>
              <a:pPr>
                <a:defRPr/>
              </a:pPr>
              <a:t>‹#›</a:t>
            </a:fld>
            <a:endParaRPr lang="en-US" altLang="en-US"/>
          </a:p>
        </p:txBody>
      </p:sp>
    </p:spTree>
    <p:extLst>
      <p:ext uri="{BB962C8B-B14F-4D97-AF65-F5344CB8AC3E}">
        <p14:creationId xmlns:p14="http://schemas.microsoft.com/office/powerpoint/2010/main" val="209863140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831851" y="4589465"/>
            <a:ext cx="105156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C90487D-663B-457F-AB1B-57D8E0E224EC}"/>
              </a:ext>
            </a:extLst>
          </p:cNvPr>
          <p:cNvSpPr>
            <a:spLocks noGrp="1"/>
          </p:cNvSpPr>
          <p:nvPr>
            <p:ph type="dt" sz="half" idx="10"/>
          </p:nvPr>
        </p:nvSpPr>
        <p:spPr/>
        <p:txBody>
          <a:bodyPr/>
          <a:lstStyle>
            <a:lvl1pPr>
              <a:defRPr/>
            </a:lvl1pPr>
          </a:lstStyle>
          <a:p>
            <a:pPr>
              <a:defRPr/>
            </a:pPr>
            <a:fld id="{9446C7E3-0FE8-45FD-BAB0-580377870EEA}" type="datetimeFigureOut">
              <a:rPr lang="en-US"/>
              <a:pPr>
                <a:defRPr/>
              </a:pPr>
              <a:t>30-Oct-21</a:t>
            </a:fld>
            <a:endParaRPr lang="en-US"/>
          </a:p>
        </p:txBody>
      </p:sp>
      <p:sp>
        <p:nvSpPr>
          <p:cNvPr id="5" name="Footer Placeholder 4">
            <a:extLst>
              <a:ext uri="{FF2B5EF4-FFF2-40B4-BE49-F238E27FC236}">
                <a16:creationId xmlns:a16="http://schemas.microsoft.com/office/drawing/2014/main" id="{BE024253-8DF8-47BB-A227-CCCA24DE4C38}"/>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5AABF47B-E52E-4762-A5CF-BA9D82714BB2}"/>
              </a:ext>
            </a:extLst>
          </p:cNvPr>
          <p:cNvSpPr>
            <a:spLocks noGrp="1"/>
          </p:cNvSpPr>
          <p:nvPr>
            <p:ph type="sldNum" sz="quarter" idx="12"/>
          </p:nvPr>
        </p:nvSpPr>
        <p:spPr/>
        <p:txBody>
          <a:bodyPr/>
          <a:lstStyle>
            <a:lvl1pPr>
              <a:defRPr/>
            </a:lvl1pPr>
          </a:lstStyle>
          <a:p>
            <a:pPr>
              <a:defRPr/>
            </a:pPr>
            <a:fld id="{C50E5AD4-920E-4624-87C1-92A85F503639}" type="slidenum">
              <a:rPr lang="en-US" altLang="en-US"/>
              <a:pPr>
                <a:defRPr/>
              </a:pPr>
              <a:t>‹#›</a:t>
            </a:fld>
            <a:endParaRPr lang="en-US" altLang="en-US"/>
          </a:p>
        </p:txBody>
      </p:sp>
    </p:spTree>
    <p:extLst>
      <p:ext uri="{BB962C8B-B14F-4D97-AF65-F5344CB8AC3E}">
        <p14:creationId xmlns:p14="http://schemas.microsoft.com/office/powerpoint/2010/main" val="59261419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27DFECD5-4E9F-4519-9987-68E047E43F99}"/>
              </a:ext>
            </a:extLst>
          </p:cNvPr>
          <p:cNvSpPr>
            <a:spLocks noGrp="1"/>
          </p:cNvSpPr>
          <p:nvPr>
            <p:ph type="dt" sz="half" idx="10"/>
          </p:nvPr>
        </p:nvSpPr>
        <p:spPr/>
        <p:txBody>
          <a:bodyPr/>
          <a:lstStyle>
            <a:lvl1pPr>
              <a:defRPr/>
            </a:lvl1pPr>
          </a:lstStyle>
          <a:p>
            <a:pPr>
              <a:defRPr/>
            </a:pPr>
            <a:fld id="{4ABFA64F-B7A7-4B85-8063-5204BB981216}" type="datetimeFigureOut">
              <a:rPr lang="en-US"/>
              <a:pPr>
                <a:defRPr/>
              </a:pPr>
              <a:t>30-Oct-21</a:t>
            </a:fld>
            <a:endParaRPr lang="en-US"/>
          </a:p>
        </p:txBody>
      </p:sp>
      <p:sp>
        <p:nvSpPr>
          <p:cNvPr id="6" name="Footer Placeholder 4">
            <a:extLst>
              <a:ext uri="{FF2B5EF4-FFF2-40B4-BE49-F238E27FC236}">
                <a16:creationId xmlns:a16="http://schemas.microsoft.com/office/drawing/2014/main" id="{916A6735-14B4-4CB3-9330-0AA30C804E25}"/>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8DAA72EC-C539-4CB7-9F21-0EFBF6698668}"/>
              </a:ext>
            </a:extLst>
          </p:cNvPr>
          <p:cNvSpPr>
            <a:spLocks noGrp="1"/>
          </p:cNvSpPr>
          <p:nvPr>
            <p:ph type="sldNum" sz="quarter" idx="12"/>
          </p:nvPr>
        </p:nvSpPr>
        <p:spPr/>
        <p:txBody>
          <a:bodyPr/>
          <a:lstStyle>
            <a:lvl1pPr>
              <a:defRPr/>
            </a:lvl1pPr>
          </a:lstStyle>
          <a:p>
            <a:pPr>
              <a:defRPr/>
            </a:pPr>
            <a:fld id="{59BC9573-352C-4362-8DA6-E1DF84C31436}" type="slidenum">
              <a:rPr lang="en-US" altLang="en-US"/>
              <a:pPr>
                <a:defRPr/>
              </a:pPr>
              <a:t>‹#›</a:t>
            </a:fld>
            <a:endParaRPr lang="en-US" altLang="en-US"/>
          </a:p>
        </p:txBody>
      </p:sp>
    </p:spTree>
    <p:extLst>
      <p:ext uri="{BB962C8B-B14F-4D97-AF65-F5344CB8AC3E}">
        <p14:creationId xmlns:p14="http://schemas.microsoft.com/office/powerpoint/2010/main" val="61777422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9" y="1681163"/>
            <a:ext cx="5157787"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6172201"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6A222D42-36D4-4C91-A88B-B2484CE209E3}"/>
              </a:ext>
            </a:extLst>
          </p:cNvPr>
          <p:cNvSpPr>
            <a:spLocks noGrp="1"/>
          </p:cNvSpPr>
          <p:nvPr>
            <p:ph type="dt" sz="half" idx="10"/>
          </p:nvPr>
        </p:nvSpPr>
        <p:spPr/>
        <p:txBody>
          <a:bodyPr/>
          <a:lstStyle>
            <a:lvl1pPr>
              <a:defRPr/>
            </a:lvl1pPr>
          </a:lstStyle>
          <a:p>
            <a:pPr>
              <a:defRPr/>
            </a:pPr>
            <a:fld id="{02230A86-432D-4710-8FD6-03C0D0CC1EC2}" type="datetimeFigureOut">
              <a:rPr lang="en-US"/>
              <a:pPr>
                <a:defRPr/>
              </a:pPr>
              <a:t>30-Oct-21</a:t>
            </a:fld>
            <a:endParaRPr lang="en-US"/>
          </a:p>
        </p:txBody>
      </p:sp>
      <p:sp>
        <p:nvSpPr>
          <p:cNvPr id="8" name="Footer Placeholder 4">
            <a:extLst>
              <a:ext uri="{FF2B5EF4-FFF2-40B4-BE49-F238E27FC236}">
                <a16:creationId xmlns:a16="http://schemas.microsoft.com/office/drawing/2014/main" id="{0BFCC0ED-EEFE-43DE-839F-E526C3624A92}"/>
              </a:ext>
            </a:extLst>
          </p:cNvPr>
          <p:cNvSpPr>
            <a:spLocks noGrp="1"/>
          </p:cNvSpPr>
          <p:nvPr>
            <p:ph type="ftr" sz="quarter" idx="11"/>
          </p:nvPr>
        </p:nvSpPr>
        <p:spPr/>
        <p:txBody>
          <a:bodyPr/>
          <a:lstStyle>
            <a:lvl1pPr>
              <a:defRPr/>
            </a:lvl1pPr>
          </a:lstStyle>
          <a:p>
            <a:pPr>
              <a:defRPr/>
            </a:pPr>
            <a:endParaRPr lang="en-US"/>
          </a:p>
        </p:txBody>
      </p:sp>
      <p:sp>
        <p:nvSpPr>
          <p:cNvPr id="9" name="Slide Number Placeholder 5">
            <a:extLst>
              <a:ext uri="{FF2B5EF4-FFF2-40B4-BE49-F238E27FC236}">
                <a16:creationId xmlns:a16="http://schemas.microsoft.com/office/drawing/2014/main" id="{49A92A00-6A26-438A-B37E-162A458FBCBB}"/>
              </a:ext>
            </a:extLst>
          </p:cNvPr>
          <p:cNvSpPr>
            <a:spLocks noGrp="1"/>
          </p:cNvSpPr>
          <p:nvPr>
            <p:ph type="sldNum" sz="quarter" idx="12"/>
          </p:nvPr>
        </p:nvSpPr>
        <p:spPr/>
        <p:txBody>
          <a:bodyPr/>
          <a:lstStyle>
            <a:lvl1pPr>
              <a:defRPr/>
            </a:lvl1pPr>
          </a:lstStyle>
          <a:p>
            <a:pPr>
              <a:defRPr/>
            </a:pPr>
            <a:fld id="{B8B54470-222B-46ED-AB8C-6EA6B2859AA4}" type="slidenum">
              <a:rPr lang="en-US" altLang="en-US"/>
              <a:pPr>
                <a:defRPr/>
              </a:pPr>
              <a:t>‹#›</a:t>
            </a:fld>
            <a:endParaRPr lang="en-US" altLang="en-US"/>
          </a:p>
        </p:txBody>
      </p:sp>
    </p:spTree>
    <p:extLst>
      <p:ext uri="{BB962C8B-B14F-4D97-AF65-F5344CB8AC3E}">
        <p14:creationId xmlns:p14="http://schemas.microsoft.com/office/powerpoint/2010/main" val="397397815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Date Placeholder 2">
            <a:extLst>
              <a:ext uri="{FF2B5EF4-FFF2-40B4-BE49-F238E27FC236}">
                <a16:creationId xmlns:a16="http://schemas.microsoft.com/office/drawing/2014/main" id="{B9DFF8CC-F6DF-47DA-AB6B-85A45DC13C49}"/>
              </a:ext>
            </a:extLst>
          </p:cNvPr>
          <p:cNvSpPr>
            <a:spLocks noGrp="1"/>
          </p:cNvSpPr>
          <p:nvPr>
            <p:ph type="dt" sz="half" idx="10"/>
          </p:nvPr>
        </p:nvSpPr>
        <p:spPr/>
        <p:txBody>
          <a:bodyPr/>
          <a:lstStyle>
            <a:lvl1pPr>
              <a:defRPr/>
            </a:lvl1pPr>
          </a:lstStyle>
          <a:p>
            <a:pPr>
              <a:defRPr/>
            </a:pPr>
            <a:fld id="{694ACDEA-049D-4678-B0E7-E731C1D8A7D5}" type="datetimeFigureOut">
              <a:rPr lang="en-US"/>
              <a:pPr>
                <a:defRPr/>
              </a:pPr>
              <a:t>30-Oct-21</a:t>
            </a:fld>
            <a:endParaRPr lang="en-US"/>
          </a:p>
        </p:txBody>
      </p:sp>
      <p:sp>
        <p:nvSpPr>
          <p:cNvPr id="3" name="Footer Placeholder 3">
            <a:extLst>
              <a:ext uri="{FF2B5EF4-FFF2-40B4-BE49-F238E27FC236}">
                <a16:creationId xmlns:a16="http://schemas.microsoft.com/office/drawing/2014/main" id="{3FE6B196-A47F-47D9-8E98-BA8098EEDC0E}"/>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4">
            <a:extLst>
              <a:ext uri="{FF2B5EF4-FFF2-40B4-BE49-F238E27FC236}">
                <a16:creationId xmlns:a16="http://schemas.microsoft.com/office/drawing/2014/main" id="{A210C73C-DF8F-49DD-A31D-239E02E33813}"/>
              </a:ext>
            </a:extLst>
          </p:cNvPr>
          <p:cNvSpPr>
            <a:spLocks noGrp="1"/>
          </p:cNvSpPr>
          <p:nvPr>
            <p:ph type="sldNum" sz="quarter" idx="12"/>
          </p:nvPr>
        </p:nvSpPr>
        <p:spPr/>
        <p:txBody>
          <a:bodyPr/>
          <a:lstStyle>
            <a:lvl1pPr>
              <a:defRPr/>
            </a:lvl1pPr>
          </a:lstStyle>
          <a:p>
            <a:pPr>
              <a:defRPr/>
            </a:pPr>
            <a:fld id="{1ED1CB43-9011-4289-BDA5-36B1433892D4}" type="slidenum">
              <a:rPr lang="en-US" altLang="en-US"/>
              <a:pPr>
                <a:defRPr/>
              </a:pPr>
              <a:t>‹#›</a:t>
            </a:fld>
            <a:endParaRPr lang="en-US" altLang="en-US"/>
          </a:p>
        </p:txBody>
      </p:sp>
    </p:spTree>
    <p:extLst>
      <p:ext uri="{BB962C8B-B14F-4D97-AF65-F5344CB8AC3E}">
        <p14:creationId xmlns:p14="http://schemas.microsoft.com/office/powerpoint/2010/main" val="329479271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AB59E53-71DC-4B87-BB63-224527E0A701}"/>
              </a:ext>
            </a:extLst>
          </p:cNvPr>
          <p:cNvSpPr>
            <a:spLocks noGrp="1"/>
          </p:cNvSpPr>
          <p:nvPr>
            <p:ph type="dt" sz="half" idx="10"/>
          </p:nvPr>
        </p:nvSpPr>
        <p:spPr/>
        <p:txBody>
          <a:bodyPr/>
          <a:lstStyle>
            <a:lvl1pPr>
              <a:defRPr/>
            </a:lvl1pPr>
          </a:lstStyle>
          <a:p>
            <a:pPr>
              <a:defRPr/>
            </a:pPr>
            <a:fld id="{5A943D09-0B15-458C-AF32-479DF38326B3}" type="datetimeFigureOut">
              <a:rPr lang="en-US"/>
              <a:pPr>
                <a:defRPr/>
              </a:pPr>
              <a:t>30-Oct-21</a:t>
            </a:fld>
            <a:endParaRPr lang="en-US"/>
          </a:p>
        </p:txBody>
      </p:sp>
      <p:sp>
        <p:nvSpPr>
          <p:cNvPr id="3" name="Footer Placeholder 2">
            <a:extLst>
              <a:ext uri="{FF2B5EF4-FFF2-40B4-BE49-F238E27FC236}">
                <a16:creationId xmlns:a16="http://schemas.microsoft.com/office/drawing/2014/main" id="{3A3DB3ED-C7D5-43AF-B2C4-C93B9F4ED994}"/>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3">
            <a:extLst>
              <a:ext uri="{FF2B5EF4-FFF2-40B4-BE49-F238E27FC236}">
                <a16:creationId xmlns:a16="http://schemas.microsoft.com/office/drawing/2014/main" id="{324A7930-2557-4840-8135-0C2AA9F717A3}"/>
              </a:ext>
            </a:extLst>
          </p:cNvPr>
          <p:cNvSpPr>
            <a:spLocks noGrp="1"/>
          </p:cNvSpPr>
          <p:nvPr>
            <p:ph type="sldNum" sz="quarter" idx="12"/>
          </p:nvPr>
        </p:nvSpPr>
        <p:spPr/>
        <p:txBody>
          <a:bodyPr/>
          <a:lstStyle>
            <a:lvl1pPr>
              <a:defRPr/>
            </a:lvl1pPr>
          </a:lstStyle>
          <a:p>
            <a:pPr marL="228600" indent="-228600">
              <a:buFont typeface="+mj-lt"/>
              <a:buAutoNum type="arabicPeriod"/>
              <a:defRPr/>
            </a:pPr>
            <a:fld id="{4591BD9E-009C-4BF9-B9B3-EBAEBB610D52}" type="slidenum">
              <a:rPr lang="en-US" altLang="en-US" smtClean="0"/>
              <a:pPr marL="228600" indent="-228600">
                <a:buFont typeface="+mj-lt"/>
                <a:buAutoNum type="arabicPeriod"/>
                <a:defRPr/>
              </a:pPr>
              <a:t>‹#›</a:t>
            </a:fld>
            <a:endParaRPr lang="en-US" altLang="en-US"/>
          </a:p>
        </p:txBody>
      </p:sp>
    </p:spTree>
    <p:extLst>
      <p:ext uri="{BB962C8B-B14F-4D97-AF65-F5344CB8AC3E}">
        <p14:creationId xmlns:p14="http://schemas.microsoft.com/office/powerpoint/2010/main" val="324308861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2400"/>
            </a:lvl1pPr>
          </a:lstStyle>
          <a:p>
            <a:r>
              <a:rPr lang="en-US"/>
              <a:t>Click to edit Master title style</a:t>
            </a:r>
          </a:p>
        </p:txBody>
      </p:sp>
      <p:sp>
        <p:nvSpPr>
          <p:cNvPr id="3" name="Content Placeholder 2"/>
          <p:cNvSpPr>
            <a:spLocks noGrp="1"/>
          </p:cNvSpPr>
          <p:nvPr>
            <p:ph idx="1"/>
          </p:nvPr>
        </p:nvSpPr>
        <p:spPr>
          <a:xfrm>
            <a:off x="5183188" y="987427"/>
            <a:ext cx="617220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3">
            <a:extLst>
              <a:ext uri="{FF2B5EF4-FFF2-40B4-BE49-F238E27FC236}">
                <a16:creationId xmlns:a16="http://schemas.microsoft.com/office/drawing/2014/main" id="{26A72FAD-76CA-4FAC-99A6-4C7D9772E423}"/>
              </a:ext>
            </a:extLst>
          </p:cNvPr>
          <p:cNvSpPr>
            <a:spLocks noGrp="1"/>
          </p:cNvSpPr>
          <p:nvPr>
            <p:ph type="dt" sz="half" idx="10"/>
          </p:nvPr>
        </p:nvSpPr>
        <p:spPr/>
        <p:txBody>
          <a:bodyPr/>
          <a:lstStyle>
            <a:lvl1pPr>
              <a:defRPr/>
            </a:lvl1pPr>
          </a:lstStyle>
          <a:p>
            <a:pPr>
              <a:defRPr/>
            </a:pPr>
            <a:fld id="{9536C7C3-4736-4C7C-8131-F32EAE2D0470}" type="datetimeFigureOut">
              <a:rPr lang="en-US"/>
              <a:pPr>
                <a:defRPr/>
              </a:pPr>
              <a:t>30-Oct-21</a:t>
            </a:fld>
            <a:endParaRPr lang="en-US"/>
          </a:p>
        </p:txBody>
      </p:sp>
      <p:sp>
        <p:nvSpPr>
          <p:cNvPr id="6" name="Footer Placeholder 4">
            <a:extLst>
              <a:ext uri="{FF2B5EF4-FFF2-40B4-BE49-F238E27FC236}">
                <a16:creationId xmlns:a16="http://schemas.microsoft.com/office/drawing/2014/main" id="{AF4529DB-DA53-463D-A1FC-A1A1B1D48BFB}"/>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0C1F5803-4ADE-4F18-A1C9-AF86D1598B74}"/>
              </a:ext>
            </a:extLst>
          </p:cNvPr>
          <p:cNvSpPr>
            <a:spLocks noGrp="1"/>
          </p:cNvSpPr>
          <p:nvPr>
            <p:ph type="sldNum" sz="quarter" idx="12"/>
          </p:nvPr>
        </p:nvSpPr>
        <p:spPr/>
        <p:txBody>
          <a:bodyPr/>
          <a:lstStyle>
            <a:lvl1pPr>
              <a:defRPr/>
            </a:lvl1pPr>
          </a:lstStyle>
          <a:p>
            <a:pPr>
              <a:defRPr/>
            </a:pPr>
            <a:fld id="{2885033C-EB80-4E95-9CF1-A6C8A07D60AF}" type="slidenum">
              <a:rPr lang="en-US" altLang="en-US"/>
              <a:pPr>
                <a:defRPr/>
              </a:pPr>
              <a:t>‹#›</a:t>
            </a:fld>
            <a:endParaRPr lang="en-US" altLang="en-US"/>
          </a:p>
        </p:txBody>
      </p:sp>
    </p:spTree>
    <p:extLst>
      <p:ext uri="{BB962C8B-B14F-4D97-AF65-F5344CB8AC3E}">
        <p14:creationId xmlns:p14="http://schemas.microsoft.com/office/powerpoint/2010/main" val="332192417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2400"/>
            </a:lvl1pPr>
          </a:lstStyle>
          <a:p>
            <a:r>
              <a:rPr lang="en-US"/>
              <a:t>Click to edit Master title style</a:t>
            </a:r>
          </a:p>
        </p:txBody>
      </p:sp>
      <p:sp>
        <p:nvSpPr>
          <p:cNvPr id="3" name="Picture Placeholder 2"/>
          <p:cNvSpPr>
            <a:spLocks noGrp="1"/>
          </p:cNvSpPr>
          <p:nvPr>
            <p:ph type="pic" idx="1"/>
          </p:nvPr>
        </p:nvSpPr>
        <p:spPr>
          <a:xfrm>
            <a:off x="5183188" y="987427"/>
            <a:ext cx="6172200" cy="4873625"/>
          </a:xfrm>
        </p:spPr>
        <p:txBody>
          <a:bodyPr rtlCol="0">
            <a:normAutofit/>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r>
              <a:rPr lang="en-US" noProof="0"/>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3">
            <a:extLst>
              <a:ext uri="{FF2B5EF4-FFF2-40B4-BE49-F238E27FC236}">
                <a16:creationId xmlns:a16="http://schemas.microsoft.com/office/drawing/2014/main" id="{21587BDC-B21A-453C-8152-1ADE53928036}"/>
              </a:ext>
            </a:extLst>
          </p:cNvPr>
          <p:cNvSpPr>
            <a:spLocks noGrp="1"/>
          </p:cNvSpPr>
          <p:nvPr>
            <p:ph type="dt" sz="half" idx="10"/>
          </p:nvPr>
        </p:nvSpPr>
        <p:spPr/>
        <p:txBody>
          <a:bodyPr/>
          <a:lstStyle>
            <a:lvl1pPr>
              <a:defRPr/>
            </a:lvl1pPr>
          </a:lstStyle>
          <a:p>
            <a:pPr>
              <a:defRPr/>
            </a:pPr>
            <a:fld id="{A6B3EDB5-2892-4FFD-81FA-332D6FCD6047}" type="datetimeFigureOut">
              <a:rPr lang="en-US"/>
              <a:pPr>
                <a:defRPr/>
              </a:pPr>
              <a:t>30-Oct-21</a:t>
            </a:fld>
            <a:endParaRPr lang="en-US"/>
          </a:p>
        </p:txBody>
      </p:sp>
      <p:sp>
        <p:nvSpPr>
          <p:cNvPr id="6" name="Footer Placeholder 4">
            <a:extLst>
              <a:ext uri="{FF2B5EF4-FFF2-40B4-BE49-F238E27FC236}">
                <a16:creationId xmlns:a16="http://schemas.microsoft.com/office/drawing/2014/main" id="{C04A4F2B-0878-411E-8E5E-B3E75CB2B85F}"/>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6A7F32A8-1B73-49EA-81CA-A6AFEEE1C17E}"/>
              </a:ext>
            </a:extLst>
          </p:cNvPr>
          <p:cNvSpPr>
            <a:spLocks noGrp="1"/>
          </p:cNvSpPr>
          <p:nvPr>
            <p:ph type="sldNum" sz="quarter" idx="12"/>
          </p:nvPr>
        </p:nvSpPr>
        <p:spPr/>
        <p:txBody>
          <a:bodyPr/>
          <a:lstStyle>
            <a:lvl1pPr>
              <a:defRPr/>
            </a:lvl1pPr>
          </a:lstStyle>
          <a:p>
            <a:pPr>
              <a:defRPr/>
            </a:pPr>
            <a:fld id="{583A77BE-A5D9-4E09-8003-8B2F6995CE7F}" type="slidenum">
              <a:rPr lang="en-US" altLang="en-US"/>
              <a:pPr>
                <a:defRPr/>
              </a:pPr>
              <a:t>‹#›</a:t>
            </a:fld>
            <a:endParaRPr lang="en-US" altLang="en-US"/>
          </a:p>
        </p:txBody>
      </p:sp>
    </p:spTree>
    <p:extLst>
      <p:ext uri="{BB962C8B-B14F-4D97-AF65-F5344CB8AC3E}">
        <p14:creationId xmlns:p14="http://schemas.microsoft.com/office/powerpoint/2010/main" val="76195227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2FD94586-7B3D-4C03-9928-A49EFFC40717}"/>
              </a:ext>
            </a:extLst>
          </p:cNvPr>
          <p:cNvSpPr>
            <a:spLocks noGrp="1"/>
          </p:cNvSpPr>
          <p:nvPr>
            <p:ph type="title"/>
          </p:nvPr>
        </p:nvSpPr>
        <p:spPr bwMode="auto">
          <a:xfrm>
            <a:off x="651933" y="-87313"/>
            <a:ext cx="10701867"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Text Placeholder 2">
            <a:extLst>
              <a:ext uri="{FF2B5EF4-FFF2-40B4-BE49-F238E27FC236}">
                <a16:creationId xmlns:a16="http://schemas.microsoft.com/office/drawing/2014/main" id="{7EF81257-E885-4EE2-95CF-84B6EA825356}"/>
              </a:ext>
            </a:extLst>
          </p:cNvPr>
          <p:cNvSpPr>
            <a:spLocks noGrp="1"/>
          </p:cNvSpPr>
          <p:nvPr>
            <p:ph type="body" idx="1"/>
          </p:nvPr>
        </p:nvSpPr>
        <p:spPr bwMode="auto">
          <a:xfrm>
            <a:off x="651933" y="1346200"/>
            <a:ext cx="10701867" cy="490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a:extLst>
              <a:ext uri="{FF2B5EF4-FFF2-40B4-BE49-F238E27FC236}">
                <a16:creationId xmlns:a16="http://schemas.microsoft.com/office/drawing/2014/main" id="{BFE059EC-7FAD-4EE4-A4D6-6BED8BD3D05C}"/>
              </a:ext>
            </a:extLst>
          </p:cNvPr>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900">
                <a:solidFill>
                  <a:schemeClr val="tx1">
                    <a:tint val="75000"/>
                  </a:schemeClr>
                </a:solidFill>
                <a:latin typeface="+mn-lt"/>
              </a:defRPr>
            </a:lvl1pPr>
          </a:lstStyle>
          <a:p>
            <a:pPr>
              <a:defRPr/>
            </a:pPr>
            <a:fld id="{1F1A8E8C-C178-49E1-8B62-8056CA9294DD}" type="datetimeFigureOut">
              <a:rPr lang="en-US"/>
              <a:pPr>
                <a:defRPr/>
              </a:pPr>
              <a:t>30-Oct-21</a:t>
            </a:fld>
            <a:endParaRPr lang="en-US"/>
          </a:p>
        </p:txBody>
      </p:sp>
      <p:sp>
        <p:nvSpPr>
          <p:cNvPr id="5" name="Footer Placeholder 4">
            <a:extLst>
              <a:ext uri="{FF2B5EF4-FFF2-40B4-BE49-F238E27FC236}">
                <a16:creationId xmlns:a16="http://schemas.microsoft.com/office/drawing/2014/main" id="{14D0F54B-9DD5-4FDC-803F-78B2DD2B477F}"/>
              </a:ext>
            </a:extLst>
          </p:cNvPr>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900">
                <a:solidFill>
                  <a:schemeClr val="tx1">
                    <a:tint val="75000"/>
                  </a:schemeClr>
                </a:solidFill>
                <a:latin typeface="+mn-lt"/>
              </a:defRPr>
            </a:lvl1pPr>
          </a:lstStyle>
          <a:p>
            <a:pPr>
              <a:defRPr/>
            </a:pPr>
            <a:endParaRPr lang="en-US"/>
          </a:p>
        </p:txBody>
      </p:sp>
      <p:sp>
        <p:nvSpPr>
          <p:cNvPr id="6" name="Slide Number Placeholder 5">
            <a:extLst>
              <a:ext uri="{FF2B5EF4-FFF2-40B4-BE49-F238E27FC236}">
                <a16:creationId xmlns:a16="http://schemas.microsoft.com/office/drawing/2014/main" id="{6650B798-0023-454F-8C38-EEA17FE5530A}"/>
              </a:ext>
            </a:extLst>
          </p:cNvPr>
          <p:cNvSpPr>
            <a:spLocks noGrp="1"/>
          </p:cNvSpPr>
          <p:nvPr>
            <p:ph type="sldNum" sz="quarter" idx="4"/>
          </p:nvPr>
        </p:nvSpPr>
        <p:spPr>
          <a:xfrm>
            <a:off x="8610600" y="6356351"/>
            <a:ext cx="27432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900">
                <a:solidFill>
                  <a:srgbClr val="898989"/>
                </a:solidFill>
              </a:defRPr>
            </a:lvl1pPr>
          </a:lstStyle>
          <a:p>
            <a:pPr>
              <a:defRPr/>
            </a:pPr>
            <a:fld id="{CDD9C5D9-CBE2-44FD-A95A-1CB9FB395221}"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sldLayoutIdLst>
    <p:sldLayoutId id="2147484136" r:id="rId1"/>
    <p:sldLayoutId id="2147484128" r:id="rId2"/>
    <p:sldLayoutId id="2147484129" r:id="rId3"/>
    <p:sldLayoutId id="2147484130" r:id="rId4"/>
    <p:sldLayoutId id="2147484131" r:id="rId5"/>
    <p:sldLayoutId id="2147484137" r:id="rId6"/>
    <p:sldLayoutId id="2147484138" r:id="rId7"/>
    <p:sldLayoutId id="2147484132" r:id="rId8"/>
    <p:sldLayoutId id="2147484133" r:id="rId9"/>
    <p:sldLayoutId id="2147484134" r:id="rId10"/>
    <p:sldLayoutId id="2147484135" r:id="rId11"/>
    <p:sldLayoutId id="2147484139" r:id="rId12"/>
  </p:sldLayoutIdLst>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xStyles>
    <p:titleStyle>
      <a:lvl1pPr algn="l" defTabSz="685800" rtl="0" eaLnBrk="0" fontAlgn="base" hangingPunct="0">
        <a:lnSpc>
          <a:spcPct val="90000"/>
        </a:lnSpc>
        <a:spcBef>
          <a:spcPct val="0"/>
        </a:spcBef>
        <a:spcAft>
          <a:spcPct val="0"/>
        </a:spcAft>
        <a:defRPr sz="3600" b="1" kern="1200">
          <a:solidFill>
            <a:schemeClr val="bg1"/>
          </a:solidFill>
          <a:latin typeface="+mj-lt"/>
          <a:ea typeface="+mj-ea"/>
          <a:cs typeface="+mj-cs"/>
        </a:defRPr>
      </a:lvl1pPr>
      <a:lvl2pPr algn="l" defTabSz="685800" rtl="0" eaLnBrk="0" fontAlgn="base" hangingPunct="0">
        <a:lnSpc>
          <a:spcPct val="90000"/>
        </a:lnSpc>
        <a:spcBef>
          <a:spcPct val="0"/>
        </a:spcBef>
        <a:spcAft>
          <a:spcPct val="0"/>
        </a:spcAft>
        <a:defRPr sz="3600" b="1">
          <a:solidFill>
            <a:schemeClr val="bg1"/>
          </a:solidFill>
          <a:latin typeface="Arial" panose="020B0604020202020204" pitchFamily="34" charset="0"/>
        </a:defRPr>
      </a:lvl2pPr>
      <a:lvl3pPr algn="l" defTabSz="685800" rtl="0" eaLnBrk="0" fontAlgn="base" hangingPunct="0">
        <a:lnSpc>
          <a:spcPct val="90000"/>
        </a:lnSpc>
        <a:spcBef>
          <a:spcPct val="0"/>
        </a:spcBef>
        <a:spcAft>
          <a:spcPct val="0"/>
        </a:spcAft>
        <a:defRPr sz="3600" b="1">
          <a:solidFill>
            <a:schemeClr val="bg1"/>
          </a:solidFill>
          <a:latin typeface="Arial" panose="020B0604020202020204" pitchFamily="34" charset="0"/>
        </a:defRPr>
      </a:lvl3pPr>
      <a:lvl4pPr algn="l" defTabSz="685800" rtl="0" eaLnBrk="0" fontAlgn="base" hangingPunct="0">
        <a:lnSpc>
          <a:spcPct val="90000"/>
        </a:lnSpc>
        <a:spcBef>
          <a:spcPct val="0"/>
        </a:spcBef>
        <a:spcAft>
          <a:spcPct val="0"/>
        </a:spcAft>
        <a:defRPr sz="3600" b="1">
          <a:solidFill>
            <a:schemeClr val="bg1"/>
          </a:solidFill>
          <a:latin typeface="Arial" panose="020B0604020202020204" pitchFamily="34" charset="0"/>
        </a:defRPr>
      </a:lvl4pPr>
      <a:lvl5pPr algn="l" defTabSz="685800" rtl="0" eaLnBrk="0" fontAlgn="base" hangingPunct="0">
        <a:lnSpc>
          <a:spcPct val="90000"/>
        </a:lnSpc>
        <a:spcBef>
          <a:spcPct val="0"/>
        </a:spcBef>
        <a:spcAft>
          <a:spcPct val="0"/>
        </a:spcAft>
        <a:defRPr sz="3600" b="1">
          <a:solidFill>
            <a:schemeClr val="bg1"/>
          </a:solidFill>
          <a:latin typeface="Arial" panose="020B0604020202020204" pitchFamily="34" charset="0"/>
        </a:defRPr>
      </a:lvl5pPr>
      <a:lvl6pPr marL="457200" algn="l" defTabSz="685800" rtl="0" fontAlgn="base">
        <a:lnSpc>
          <a:spcPct val="90000"/>
        </a:lnSpc>
        <a:spcBef>
          <a:spcPct val="0"/>
        </a:spcBef>
        <a:spcAft>
          <a:spcPct val="0"/>
        </a:spcAft>
        <a:defRPr sz="3600" b="1">
          <a:solidFill>
            <a:schemeClr val="bg1"/>
          </a:solidFill>
          <a:latin typeface="Calibri Light" pitchFamily="34" charset="0"/>
        </a:defRPr>
      </a:lvl6pPr>
      <a:lvl7pPr marL="914400" algn="l" defTabSz="685800" rtl="0" fontAlgn="base">
        <a:lnSpc>
          <a:spcPct val="90000"/>
        </a:lnSpc>
        <a:spcBef>
          <a:spcPct val="0"/>
        </a:spcBef>
        <a:spcAft>
          <a:spcPct val="0"/>
        </a:spcAft>
        <a:defRPr sz="3600" b="1">
          <a:solidFill>
            <a:schemeClr val="bg1"/>
          </a:solidFill>
          <a:latin typeface="Calibri Light" pitchFamily="34" charset="0"/>
        </a:defRPr>
      </a:lvl7pPr>
      <a:lvl8pPr marL="1371600" algn="l" defTabSz="685800" rtl="0" fontAlgn="base">
        <a:lnSpc>
          <a:spcPct val="90000"/>
        </a:lnSpc>
        <a:spcBef>
          <a:spcPct val="0"/>
        </a:spcBef>
        <a:spcAft>
          <a:spcPct val="0"/>
        </a:spcAft>
        <a:defRPr sz="3600" b="1">
          <a:solidFill>
            <a:schemeClr val="bg1"/>
          </a:solidFill>
          <a:latin typeface="Calibri Light" pitchFamily="34" charset="0"/>
        </a:defRPr>
      </a:lvl8pPr>
      <a:lvl9pPr marL="1828800" algn="l" defTabSz="685800" rtl="0" fontAlgn="base">
        <a:lnSpc>
          <a:spcPct val="90000"/>
        </a:lnSpc>
        <a:spcBef>
          <a:spcPct val="0"/>
        </a:spcBef>
        <a:spcAft>
          <a:spcPct val="0"/>
        </a:spcAft>
        <a:defRPr sz="3600" b="1">
          <a:solidFill>
            <a:schemeClr val="bg1"/>
          </a:solidFill>
          <a:latin typeface="Calibri Light" pitchFamily="34" charset="0"/>
        </a:defRPr>
      </a:lvl9pPr>
    </p:titleStyle>
    <p:bodyStyle>
      <a:lvl1pPr marL="171450" indent="-171450" algn="l" defTabSz="685800" rtl="0" eaLnBrk="0" fontAlgn="base" hangingPunct="0">
        <a:lnSpc>
          <a:spcPct val="90000"/>
        </a:lnSpc>
        <a:spcBef>
          <a:spcPts val="750"/>
        </a:spcBef>
        <a:spcAft>
          <a:spcPct val="0"/>
        </a:spcAft>
        <a:buFont typeface="Arial" panose="020B0604020202020204" pitchFamily="34" charset="0"/>
        <a:buChar char="•"/>
        <a:defRPr sz="2100" kern="1200">
          <a:solidFill>
            <a:srgbClr val="404040"/>
          </a:solidFill>
          <a:latin typeface="+mn-lt"/>
          <a:ea typeface="+mn-ea"/>
          <a:cs typeface="+mn-cs"/>
        </a:defRPr>
      </a:lvl1pPr>
      <a:lvl2pPr marL="514350" indent="-171450" algn="l" defTabSz="685800" rtl="0" eaLnBrk="0" fontAlgn="base" hangingPunct="0">
        <a:lnSpc>
          <a:spcPct val="90000"/>
        </a:lnSpc>
        <a:spcBef>
          <a:spcPts val="375"/>
        </a:spcBef>
        <a:spcAft>
          <a:spcPct val="0"/>
        </a:spcAft>
        <a:buFont typeface="Arial" panose="020B0604020202020204" pitchFamily="34" charset="0"/>
        <a:buChar char="•"/>
        <a:defRPr kern="1200">
          <a:solidFill>
            <a:srgbClr val="404040"/>
          </a:solidFill>
          <a:latin typeface="+mn-lt"/>
          <a:ea typeface="+mn-ea"/>
          <a:cs typeface="+mn-cs"/>
        </a:defRPr>
      </a:lvl2pPr>
      <a:lvl3pPr marL="857250" indent="-171450" algn="l" defTabSz="685800" rtl="0" eaLnBrk="0" fontAlgn="base" hangingPunct="0">
        <a:lnSpc>
          <a:spcPct val="90000"/>
        </a:lnSpc>
        <a:spcBef>
          <a:spcPts val="375"/>
        </a:spcBef>
        <a:spcAft>
          <a:spcPct val="0"/>
        </a:spcAft>
        <a:buFont typeface="Arial" panose="020B0604020202020204" pitchFamily="34" charset="0"/>
        <a:buChar char="•"/>
        <a:defRPr sz="1500" kern="1200">
          <a:solidFill>
            <a:srgbClr val="404040"/>
          </a:solidFill>
          <a:latin typeface="+mn-lt"/>
          <a:ea typeface="+mn-ea"/>
          <a:cs typeface="+mn-cs"/>
        </a:defRPr>
      </a:lvl3pPr>
      <a:lvl4pPr marL="1200150" indent="-171450" algn="l" defTabSz="685800" rtl="0" eaLnBrk="0" fontAlgn="base" hangingPunct="0">
        <a:lnSpc>
          <a:spcPct val="90000"/>
        </a:lnSpc>
        <a:spcBef>
          <a:spcPts val="375"/>
        </a:spcBef>
        <a:spcAft>
          <a:spcPct val="0"/>
        </a:spcAft>
        <a:buFont typeface="Arial" panose="020B0604020202020204" pitchFamily="34" charset="0"/>
        <a:buChar char="•"/>
        <a:defRPr sz="1300" kern="1200">
          <a:solidFill>
            <a:srgbClr val="404040"/>
          </a:solidFill>
          <a:latin typeface="+mn-lt"/>
          <a:ea typeface="+mn-ea"/>
          <a:cs typeface="+mn-cs"/>
        </a:defRPr>
      </a:lvl4pPr>
      <a:lvl5pPr marL="1543050" indent="-171450" algn="l" defTabSz="685800" rtl="0" eaLnBrk="0" fontAlgn="base" hangingPunct="0">
        <a:lnSpc>
          <a:spcPct val="90000"/>
        </a:lnSpc>
        <a:spcBef>
          <a:spcPts val="375"/>
        </a:spcBef>
        <a:spcAft>
          <a:spcPct val="0"/>
        </a:spcAft>
        <a:buFont typeface="Arial" panose="020B0604020202020204" pitchFamily="34" charset="0"/>
        <a:buChar char="•"/>
        <a:defRPr sz="1300" kern="1200">
          <a:solidFill>
            <a:srgbClr val="404040"/>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8" Type="http://schemas.openxmlformats.org/officeDocument/2006/relationships/hyperlink" Target="https://vi.wikipedia.org/wiki/V%E1%BB%A5_t%E1%BA%A5n_c%C3%B4ng_c%E1%BB%A7a_WannaCry" TargetMode="External"/><Relationship Id="rId3" Type="http://schemas.openxmlformats.org/officeDocument/2006/relationships/hyperlink" Target="https://vi.wikipedia.org/wiki/Virus_(m%C3%A1y_t%C3%ADnh)" TargetMode="External"/><Relationship Id="rId7" Type="http://schemas.openxmlformats.org/officeDocument/2006/relationships/hyperlink" Target="https://www.youtube.com/watch?v=jDmTdPYT7KE" TargetMode="External"/><Relationship Id="rId2" Type="http://schemas.openxmlformats.org/officeDocument/2006/relationships/hyperlink" Target="https://vi.wikipedia.org/wiki/Ph%E1%BA%A7n_m%E1%BB%81m_%C3%A1c_%C3%BD" TargetMode="External"/><Relationship Id="rId1" Type="http://schemas.openxmlformats.org/officeDocument/2006/relationships/slideLayout" Target="../slideLayouts/slideLayout2.xml"/><Relationship Id="rId6" Type="http://schemas.openxmlformats.org/officeDocument/2006/relationships/hyperlink" Target="https://vi.wikipedia.org/wiki/ILOVEYOU" TargetMode="External"/><Relationship Id="rId5" Type="http://schemas.openxmlformats.org/officeDocument/2006/relationships/hyperlink" Target="https://vi.wikipedia.org/wiki/S%C3%A2u_m%C3%A1y_t%C3%ADnh" TargetMode="External"/><Relationship Id="rId4" Type="http://schemas.openxmlformats.org/officeDocument/2006/relationships/hyperlink" Target="https://us.norton.com/internetsecurity-malware-what-is-a-trojan.html" TargetMode="External"/><Relationship Id="rId9" Type="http://schemas.openxmlformats.org/officeDocument/2006/relationships/hyperlink" Target="https://vi.wikipedia.org/wiki/Botnet"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11.jpeg"/><Relationship Id="rId4" Type="http://schemas.openxmlformats.org/officeDocument/2006/relationships/image" Target="../media/image10.jpe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ext&#10;&#10;Description automatically generated">
            <a:extLst>
              <a:ext uri="{FF2B5EF4-FFF2-40B4-BE49-F238E27FC236}">
                <a16:creationId xmlns:a16="http://schemas.microsoft.com/office/drawing/2014/main" id="{3A617848-26F9-49B1-B121-9C342D358D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2156" y="271424"/>
            <a:ext cx="3174367" cy="1153516"/>
          </a:xfrm>
          <a:prstGeom prst="rect">
            <a:avLst/>
          </a:prstGeom>
        </p:spPr>
      </p:pic>
      <p:sp>
        <p:nvSpPr>
          <p:cNvPr id="5" name="Title 7">
            <a:extLst>
              <a:ext uri="{FF2B5EF4-FFF2-40B4-BE49-F238E27FC236}">
                <a16:creationId xmlns:a16="http://schemas.microsoft.com/office/drawing/2014/main" id="{6393A6E3-25F7-49CB-953B-FE930DF389C9}"/>
              </a:ext>
            </a:extLst>
          </p:cNvPr>
          <p:cNvSpPr txBox="1">
            <a:spLocks/>
          </p:cNvSpPr>
          <p:nvPr/>
        </p:nvSpPr>
        <p:spPr>
          <a:xfrm>
            <a:off x="945900" y="1424940"/>
            <a:ext cx="9362871" cy="1153516"/>
          </a:xfrm>
          <a:prstGeom prst="rect">
            <a:avLst/>
          </a:prstGeom>
        </p:spPr>
        <p:txBody>
          <a:bodyPr/>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pPr algn="ctr"/>
            <a:r>
              <a:rPr lang="vi-VN" sz="3200">
                <a:latin typeface="Myriad Pro"/>
              </a:rPr>
              <a:t>NHẬP MÔN CNTT</a:t>
            </a:r>
            <a:r>
              <a:rPr lang="en-US" sz="3200">
                <a:latin typeface="Myriad Pro"/>
              </a:rPr>
              <a:t>-TT</a:t>
            </a:r>
            <a:br>
              <a:rPr lang="en-US" sz="3200">
                <a:latin typeface="Myriad Pro"/>
              </a:rPr>
            </a:br>
            <a:r>
              <a:rPr lang="en-US" sz="3200">
                <a:latin typeface="Myriad Pro"/>
              </a:rPr>
              <a:t>Báo cáo</a:t>
            </a:r>
            <a:endParaRPr lang="en-US" sz="3200" dirty="0"/>
          </a:p>
        </p:txBody>
      </p:sp>
      <p:sp>
        <p:nvSpPr>
          <p:cNvPr id="6" name="TextBox 3">
            <a:extLst>
              <a:ext uri="{FF2B5EF4-FFF2-40B4-BE49-F238E27FC236}">
                <a16:creationId xmlns:a16="http://schemas.microsoft.com/office/drawing/2014/main" id="{E863D4FE-8D3E-4518-9754-ACDB3B462FD6}"/>
              </a:ext>
            </a:extLst>
          </p:cNvPr>
          <p:cNvSpPr txBox="1"/>
          <p:nvPr/>
        </p:nvSpPr>
        <p:spPr>
          <a:xfrm>
            <a:off x="2250806" y="2591265"/>
            <a:ext cx="7212790" cy="646331"/>
          </a:xfrm>
          <a:prstGeom prst="rect">
            <a:avLst/>
          </a:prstGeom>
          <a:noFill/>
        </p:spPr>
        <p:txBody>
          <a:bodyPr wrap="square">
            <a:spAutoFit/>
          </a:bodyPr>
          <a:lstStyle/>
          <a:p>
            <a:pPr eaLnBrk="1" fontAlgn="auto" hangingPunct="1">
              <a:spcBef>
                <a:spcPts val="0"/>
              </a:spcBef>
              <a:spcAft>
                <a:spcPts val="0"/>
              </a:spcAft>
              <a:defRPr/>
            </a:pPr>
            <a:r>
              <a:rPr lang="en-US" sz="3600" b="1">
                <a:solidFill>
                  <a:srgbClr val="FF0000"/>
                </a:solidFill>
                <a:effectLst>
                  <a:outerShdw blurRad="38100" dist="38100" dir="2700000" algn="tl">
                    <a:srgbClr val="000000">
                      <a:alpha val="43137"/>
                    </a:srgbClr>
                  </a:outerShdw>
                </a:effectLst>
                <a:latin typeface="Myriad Pro"/>
              </a:rPr>
              <a:t>Tìm hiểu về Virus, Trojan, Worm</a:t>
            </a:r>
          </a:p>
        </p:txBody>
      </p:sp>
      <p:sp>
        <p:nvSpPr>
          <p:cNvPr id="7" name="TextBox 6">
            <a:extLst>
              <a:ext uri="{FF2B5EF4-FFF2-40B4-BE49-F238E27FC236}">
                <a16:creationId xmlns:a16="http://schemas.microsoft.com/office/drawing/2014/main" id="{3EE4F71F-989F-4E8D-8E89-7A8889EB95B2}"/>
              </a:ext>
            </a:extLst>
          </p:cNvPr>
          <p:cNvSpPr txBox="1"/>
          <p:nvPr/>
        </p:nvSpPr>
        <p:spPr>
          <a:xfrm>
            <a:off x="417681" y="4567007"/>
            <a:ext cx="5209654" cy="1015663"/>
          </a:xfrm>
          <a:prstGeom prst="rect">
            <a:avLst/>
          </a:prstGeom>
          <a:noFill/>
        </p:spPr>
        <p:txBody>
          <a:bodyPr wrap="square" rtlCol="0">
            <a:spAutoFit/>
          </a:bodyPr>
          <a:lstStyle/>
          <a:p>
            <a:r>
              <a:rPr lang="en-US" sz="2000" b="1">
                <a:solidFill>
                  <a:srgbClr val="FF0000"/>
                </a:solidFill>
                <a:latin typeface="+mj-lt"/>
              </a:rPr>
              <a:t>Nhóm 6</a:t>
            </a:r>
          </a:p>
          <a:p>
            <a:r>
              <a:rPr lang="en-US" sz="2000" b="1" err="1">
                <a:solidFill>
                  <a:srgbClr val="FF0000"/>
                </a:solidFill>
                <a:latin typeface="+mj-lt"/>
              </a:rPr>
              <a:t>Lớp</a:t>
            </a:r>
            <a:r>
              <a:rPr lang="en-US" sz="2000" b="1">
                <a:solidFill>
                  <a:srgbClr val="FF0000"/>
                </a:solidFill>
                <a:latin typeface="+mj-lt"/>
              </a:rPr>
              <a:t>: IT2000</a:t>
            </a:r>
          </a:p>
          <a:p>
            <a:r>
              <a:rPr lang="en-US" sz="2000" b="1" err="1">
                <a:solidFill>
                  <a:srgbClr val="FF0000"/>
                </a:solidFill>
                <a:latin typeface="+mj-lt"/>
              </a:rPr>
              <a:t>Giáo</a:t>
            </a:r>
            <a:r>
              <a:rPr lang="en-US" sz="2000" b="1">
                <a:solidFill>
                  <a:srgbClr val="FF0000"/>
                </a:solidFill>
                <a:latin typeface="+mj-lt"/>
              </a:rPr>
              <a:t> </a:t>
            </a:r>
            <a:r>
              <a:rPr lang="en-US" sz="2000" b="1" err="1">
                <a:solidFill>
                  <a:srgbClr val="FF0000"/>
                </a:solidFill>
                <a:latin typeface="+mj-lt"/>
              </a:rPr>
              <a:t>viên</a:t>
            </a:r>
            <a:r>
              <a:rPr lang="en-US" sz="2000" b="1">
                <a:solidFill>
                  <a:srgbClr val="FF0000"/>
                </a:solidFill>
                <a:latin typeface="+mj-lt"/>
              </a:rPr>
              <a:t> h</a:t>
            </a:r>
            <a:r>
              <a:rPr lang="vi-VN" sz="2000" b="1">
                <a:solidFill>
                  <a:srgbClr val="FF0000"/>
                </a:solidFill>
                <a:latin typeface="+mj-lt"/>
              </a:rPr>
              <a:t>ư</a:t>
            </a:r>
            <a:r>
              <a:rPr lang="en-US" sz="2000" b="1" err="1">
                <a:solidFill>
                  <a:srgbClr val="FF0000"/>
                </a:solidFill>
                <a:latin typeface="+mj-lt"/>
              </a:rPr>
              <a:t>ớng</a:t>
            </a:r>
            <a:r>
              <a:rPr lang="en-US" sz="2000" b="1">
                <a:solidFill>
                  <a:srgbClr val="FF0000"/>
                </a:solidFill>
                <a:latin typeface="+mj-lt"/>
              </a:rPr>
              <a:t> </a:t>
            </a:r>
            <a:r>
              <a:rPr lang="en-US" sz="2000" b="1" err="1">
                <a:solidFill>
                  <a:srgbClr val="FF0000"/>
                </a:solidFill>
                <a:latin typeface="+mj-lt"/>
              </a:rPr>
              <a:t>dẫn</a:t>
            </a:r>
            <a:r>
              <a:rPr lang="en-US" sz="2000" b="1">
                <a:solidFill>
                  <a:srgbClr val="FF0000"/>
                </a:solidFill>
                <a:latin typeface="+mj-lt"/>
              </a:rPr>
              <a:t>: Nguyễn An Hưng</a:t>
            </a:r>
          </a:p>
        </p:txBody>
      </p:sp>
      <p:pic>
        <p:nvPicPr>
          <p:cNvPr id="3" name="Picture 2">
            <a:extLst>
              <a:ext uri="{FF2B5EF4-FFF2-40B4-BE49-F238E27FC236}">
                <a16:creationId xmlns:a16="http://schemas.microsoft.com/office/drawing/2014/main" id="{DB20EE3A-977F-4EE7-B68A-818FB4DFE28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36311" y="3725456"/>
            <a:ext cx="5578134" cy="2973322"/>
          </a:xfrm>
          <a:prstGeom prst="rect">
            <a:avLst/>
          </a:prstGeom>
        </p:spPr>
      </p:pic>
    </p:spTree>
    <p:extLst>
      <p:ext uri="{BB962C8B-B14F-4D97-AF65-F5344CB8AC3E}">
        <p14:creationId xmlns:p14="http://schemas.microsoft.com/office/powerpoint/2010/main" val="287943160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down)">
                                      <p:cBhvr>
                                        <p:cTn id="7" dur="500"/>
                                        <p:tgtEl>
                                          <p:spTgt spid="5">
                                            <p:txEl>
                                              <p:pRg st="0" end="0"/>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6">
                                            <p:txEl>
                                              <p:pRg st="0" end="0"/>
                                            </p:txEl>
                                          </p:spTgt>
                                        </p:tgtEl>
                                        <p:attrNameLst>
                                          <p:attrName>style.visibility</p:attrName>
                                        </p:attrNameLst>
                                      </p:cBhvr>
                                      <p:to>
                                        <p:strVal val="visible"/>
                                      </p:to>
                                    </p:set>
                                    <p:animEffect transition="in" filter="wipe(down)">
                                      <p:cBhvr>
                                        <p:cTn id="10" dur="1500"/>
                                        <p:tgtEl>
                                          <p:spTgt spid="6">
                                            <p:txEl>
                                              <p:pRg st="0" end="0"/>
                                            </p:txEl>
                                          </p:spTgt>
                                        </p:tgtEl>
                                      </p:cBhvr>
                                    </p:animEffect>
                                  </p:childTnLst>
                                </p:cTn>
                              </p:par>
                              <p:par>
                                <p:cTn id="11" presetID="16" presetClass="entr" presetSubtype="37" fill="hold" grpId="0" nodeType="withEffect">
                                  <p:stCondLst>
                                    <p:cond delay="1200"/>
                                  </p:stCondLst>
                                  <p:childTnLst>
                                    <p:set>
                                      <p:cBhvr>
                                        <p:cTn id="12" dur="1" fill="hold">
                                          <p:stCondLst>
                                            <p:cond delay="0"/>
                                          </p:stCondLst>
                                        </p:cTn>
                                        <p:tgtEl>
                                          <p:spTgt spid="7"/>
                                        </p:tgtEl>
                                        <p:attrNameLst>
                                          <p:attrName>style.visibility</p:attrName>
                                        </p:attrNameLst>
                                      </p:cBhvr>
                                      <p:to>
                                        <p:strVal val="visible"/>
                                      </p:to>
                                    </p:set>
                                    <p:animEffect transition="in" filter="barn(outVertical)">
                                      <p:cBhvr>
                                        <p:cTn id="13" dur="500"/>
                                        <p:tgtEl>
                                          <p:spTgt spid="7"/>
                                        </p:tgtEl>
                                      </p:cBhvr>
                                    </p:animEffect>
                                  </p:childTnLst>
                                </p:cTn>
                              </p:par>
                              <p:par>
                                <p:cTn id="14" presetID="16" presetClass="entr" presetSubtype="37" fill="hold" nodeType="withEffect">
                                  <p:stCondLst>
                                    <p:cond delay="1200"/>
                                  </p:stCondLst>
                                  <p:childTnLst>
                                    <p:set>
                                      <p:cBhvr>
                                        <p:cTn id="15" dur="1" fill="hold">
                                          <p:stCondLst>
                                            <p:cond delay="0"/>
                                          </p:stCondLst>
                                        </p:cTn>
                                        <p:tgtEl>
                                          <p:spTgt spid="3"/>
                                        </p:tgtEl>
                                        <p:attrNameLst>
                                          <p:attrName>style.visibility</p:attrName>
                                        </p:attrNameLst>
                                      </p:cBhvr>
                                      <p:to>
                                        <p:strVal val="visible"/>
                                      </p:to>
                                    </p:set>
                                    <p:animEffect transition="in" filter="barn(outVertical)">
                                      <p:cBhvr>
                                        <p:cTn id="1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346691-3364-4F65-866A-855154B59549}"/>
              </a:ext>
            </a:extLst>
          </p:cNvPr>
          <p:cNvSpPr>
            <a:spLocks noGrp="1"/>
          </p:cNvSpPr>
          <p:nvPr>
            <p:ph type="title"/>
          </p:nvPr>
        </p:nvSpPr>
        <p:spPr/>
        <p:txBody>
          <a:bodyPr/>
          <a:lstStyle/>
          <a:p>
            <a:r>
              <a:rPr lang="en-US"/>
              <a:t>Virus</a:t>
            </a:r>
          </a:p>
        </p:txBody>
      </p:sp>
      <p:sp>
        <p:nvSpPr>
          <p:cNvPr id="3" name="Content Placeholder 2">
            <a:extLst>
              <a:ext uri="{FF2B5EF4-FFF2-40B4-BE49-F238E27FC236}">
                <a16:creationId xmlns:a16="http://schemas.microsoft.com/office/drawing/2014/main" id="{02253D5B-3B69-47F3-9369-A41E39525A79}"/>
              </a:ext>
            </a:extLst>
          </p:cNvPr>
          <p:cNvSpPr>
            <a:spLocks noGrp="1"/>
          </p:cNvSpPr>
          <p:nvPr>
            <p:ph idx="1"/>
          </p:nvPr>
        </p:nvSpPr>
        <p:spPr/>
        <p:txBody>
          <a:bodyPr/>
          <a:lstStyle/>
          <a:p>
            <a:pPr marL="0" indent="0">
              <a:buNone/>
            </a:pPr>
            <a:r>
              <a:rPr lang="en-US" b="1"/>
              <a:t>3. Thiệt hại</a:t>
            </a:r>
          </a:p>
        </p:txBody>
      </p:sp>
      <p:sp>
        <p:nvSpPr>
          <p:cNvPr id="4" name="TextBox 3">
            <a:extLst>
              <a:ext uri="{FF2B5EF4-FFF2-40B4-BE49-F238E27FC236}">
                <a16:creationId xmlns:a16="http://schemas.microsoft.com/office/drawing/2014/main" id="{C98A6FDC-A409-4F9D-A8C6-A559A53EF81F}"/>
              </a:ext>
            </a:extLst>
          </p:cNvPr>
          <p:cNvSpPr txBox="1"/>
          <p:nvPr/>
        </p:nvSpPr>
        <p:spPr>
          <a:xfrm>
            <a:off x="1371600" y="2286000"/>
            <a:ext cx="7534275" cy="1200329"/>
          </a:xfrm>
          <a:prstGeom prst="rect">
            <a:avLst/>
          </a:prstGeom>
          <a:noFill/>
        </p:spPr>
        <p:txBody>
          <a:bodyPr wrap="square" rtlCol="0">
            <a:spAutoFit/>
          </a:bodyPr>
          <a:lstStyle/>
          <a:p>
            <a:pPr marL="285750" indent="-285750" algn="just">
              <a:buFont typeface="Arial" panose="020B0604020202020204" pitchFamily="34" charset="0"/>
              <a:buChar char="•"/>
            </a:pPr>
            <a:r>
              <a:rPr lang="vi-VN" b="0" i="0">
                <a:solidFill>
                  <a:srgbClr val="000000"/>
                </a:solidFill>
                <a:effectLst/>
                <a:latin typeface="+mj-lt"/>
              </a:rPr>
              <a:t>Virus có thể </a:t>
            </a:r>
            <a:r>
              <a:rPr lang="en-US" b="0" i="0">
                <a:solidFill>
                  <a:srgbClr val="000000"/>
                </a:solidFill>
                <a:effectLst/>
                <a:latin typeface="+mj-lt"/>
              </a:rPr>
              <a:t>phá hoại</a:t>
            </a:r>
            <a:r>
              <a:rPr lang="vi-VN" b="0" i="0">
                <a:solidFill>
                  <a:srgbClr val="000000"/>
                </a:solidFill>
                <a:effectLst/>
                <a:latin typeface="+mj-lt"/>
              </a:rPr>
              <a:t> nhiều dữ liệu quan trọng lưu trữ trong máy tính.</a:t>
            </a:r>
            <a:endParaRPr lang="en-US" b="0" i="0">
              <a:solidFill>
                <a:srgbClr val="000000"/>
              </a:solidFill>
              <a:effectLst/>
              <a:latin typeface="+mj-lt"/>
            </a:endParaRPr>
          </a:p>
          <a:p>
            <a:pPr algn="just"/>
            <a:endParaRPr lang="en-US" b="0" i="0">
              <a:solidFill>
                <a:srgbClr val="000000"/>
              </a:solidFill>
              <a:effectLst/>
              <a:latin typeface="+mj-lt"/>
            </a:endParaRPr>
          </a:p>
          <a:p>
            <a:pPr marL="285750" indent="-285750" algn="just">
              <a:buFont typeface="Arial" panose="020B0604020202020204" pitchFamily="34" charset="0"/>
              <a:buChar char="•"/>
            </a:pPr>
            <a:r>
              <a:rPr lang="vi-VN" b="0" i="0">
                <a:solidFill>
                  <a:srgbClr val="000000"/>
                </a:solidFill>
                <a:effectLst/>
                <a:latin typeface="+mj-lt"/>
              </a:rPr>
              <a:t> Nếu các máy tính ở ngân hàng hoặc phòng ban quốc gia bị nhiễm virus thì thiệt hại là vô cùng nặng nề</a:t>
            </a:r>
            <a:endParaRPr lang="en-US">
              <a:latin typeface="+mj-lt"/>
            </a:endParaRPr>
          </a:p>
        </p:txBody>
      </p:sp>
    </p:spTree>
    <p:extLst>
      <p:ext uri="{BB962C8B-B14F-4D97-AF65-F5344CB8AC3E}">
        <p14:creationId xmlns:p14="http://schemas.microsoft.com/office/powerpoint/2010/main" val="402885343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barn(outVertical)">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37" fill="hold"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barn(outVertical)">
                                      <p:cBhvr>
                                        <p:cTn id="12"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42EFFA5-4F34-4AB1-B3F3-903F5B27146E}"/>
              </a:ext>
            </a:extLst>
          </p:cNvPr>
          <p:cNvSpPr>
            <a:spLocks noGrp="1"/>
          </p:cNvSpPr>
          <p:nvPr>
            <p:ph type="title"/>
          </p:nvPr>
        </p:nvSpPr>
        <p:spPr/>
        <p:txBody>
          <a:bodyPr/>
          <a:lstStyle/>
          <a:p>
            <a:r>
              <a:rPr lang="en-US"/>
              <a:t>Trojan</a:t>
            </a:r>
          </a:p>
        </p:txBody>
      </p:sp>
      <p:sp>
        <p:nvSpPr>
          <p:cNvPr id="5" name="Content Placeholder 4">
            <a:extLst>
              <a:ext uri="{FF2B5EF4-FFF2-40B4-BE49-F238E27FC236}">
                <a16:creationId xmlns:a16="http://schemas.microsoft.com/office/drawing/2014/main" id="{EB59498F-4A9B-4FD2-B73B-AC48AC5196EF}"/>
              </a:ext>
            </a:extLst>
          </p:cNvPr>
          <p:cNvSpPr>
            <a:spLocks noGrp="1"/>
          </p:cNvSpPr>
          <p:nvPr>
            <p:ph idx="1"/>
          </p:nvPr>
        </p:nvSpPr>
        <p:spPr/>
        <p:txBody>
          <a:bodyPr/>
          <a:lstStyle/>
          <a:p>
            <a:pPr marL="0" indent="0">
              <a:buNone/>
            </a:pPr>
            <a:r>
              <a:rPr lang="en-US"/>
              <a:t>1. Trojan là gì?</a:t>
            </a:r>
          </a:p>
        </p:txBody>
      </p:sp>
      <p:pic>
        <p:nvPicPr>
          <p:cNvPr id="6" name="Hình ảnh 12">
            <a:extLst>
              <a:ext uri="{FF2B5EF4-FFF2-40B4-BE49-F238E27FC236}">
                <a16:creationId xmlns:a16="http://schemas.microsoft.com/office/drawing/2014/main" id="{67C4EE8F-4653-41EC-B989-A6A15559FDA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487402" y="2083865"/>
            <a:ext cx="2188255" cy="2444173"/>
          </a:xfrm>
          <a:prstGeom prst="rect">
            <a:avLst/>
          </a:prstGeom>
        </p:spPr>
      </p:pic>
      <p:sp>
        <p:nvSpPr>
          <p:cNvPr id="7" name="TextBox 6">
            <a:extLst>
              <a:ext uri="{FF2B5EF4-FFF2-40B4-BE49-F238E27FC236}">
                <a16:creationId xmlns:a16="http://schemas.microsoft.com/office/drawing/2014/main" id="{520CEBC8-D64D-434D-8807-F5DBE335C114}"/>
              </a:ext>
            </a:extLst>
          </p:cNvPr>
          <p:cNvSpPr txBox="1"/>
          <p:nvPr/>
        </p:nvSpPr>
        <p:spPr>
          <a:xfrm>
            <a:off x="1371599" y="2127380"/>
            <a:ext cx="7150232" cy="1477328"/>
          </a:xfrm>
          <a:prstGeom prst="rect">
            <a:avLst/>
          </a:prstGeom>
          <a:noFill/>
        </p:spPr>
        <p:txBody>
          <a:bodyPr wrap="square" rtlCol="0">
            <a:spAutoFit/>
          </a:bodyPr>
          <a:lstStyle/>
          <a:p>
            <a:pPr marL="285750" indent="-285750" algn="just">
              <a:buFont typeface="Arial" panose="020B0604020202020204" pitchFamily="34" charset="0"/>
              <a:buChar char="•"/>
            </a:pPr>
            <a:r>
              <a:rPr lang="vi-VN" sz="1800">
                <a:effectLst/>
                <a:latin typeface="Arial" panose="020B0604020202020204" pitchFamily="34" charset="0"/>
                <a:ea typeface="Times New Roman" panose="02020603050405020304" pitchFamily="18" charset="0"/>
                <a:cs typeface="Times New Roman" panose="02020603050405020304" pitchFamily="18" charset="0"/>
              </a:rPr>
              <a:t>Trojan (hay Trojan horse), là một chương trình độc hại cho máy tính, được ngụy trang bằng một vỏ bọc tưởng chừng vô hại để </a:t>
            </a:r>
            <a:r>
              <a:rPr lang="en-US">
                <a:latin typeface="Arial" panose="020B0604020202020204" pitchFamily="34" charset="0"/>
                <a:ea typeface="Times New Roman" panose="02020603050405020304" pitchFamily="18" charset="0"/>
                <a:cs typeface="Times New Roman" panose="02020603050405020304" pitchFamily="18" charset="0"/>
              </a:rPr>
              <a:t>người dùng tin tưởng và</a:t>
            </a:r>
            <a:r>
              <a:rPr lang="vi-VN" sz="1800">
                <a:effectLst/>
                <a:latin typeface="Arial" panose="020B0604020202020204" pitchFamily="34" charset="0"/>
                <a:ea typeface="Times New Roman" panose="02020603050405020304" pitchFamily="18" charset="0"/>
                <a:cs typeface="Times New Roman" panose="02020603050405020304" pitchFamily="18" charset="0"/>
              </a:rPr>
              <a:t> sử dụng</a:t>
            </a:r>
            <a:r>
              <a:rPr lang="en-US" sz="1800">
                <a:effectLst/>
                <a:latin typeface="Arial" panose="020B0604020202020204" pitchFamily="34" charset="0"/>
                <a:ea typeface="Times New Roman" panose="02020603050405020304" pitchFamily="18" charset="0"/>
                <a:cs typeface="Times New Roman" panose="02020603050405020304" pitchFamily="18" charset="0"/>
              </a:rPr>
              <a:t> khiến máy tính thực hiện các tác vụ không mong muốn theo động cơ của kẻ phát tán</a:t>
            </a:r>
            <a:r>
              <a:rPr lang="vi-VN" sz="1800">
                <a:effectLst/>
                <a:latin typeface="Arial" panose="020B0604020202020204" pitchFamily="34" charset="0"/>
                <a:ea typeface="Times New Roman" panose="02020603050405020304" pitchFamily="18" charset="0"/>
                <a:cs typeface="Times New Roman" panose="02020603050405020304" pitchFamily="18" charset="0"/>
              </a:rPr>
              <a:t>.</a:t>
            </a:r>
            <a:endParaRPr lang="en-US" sz="1800">
              <a:effectLst/>
              <a:latin typeface="Arial" panose="020B0604020202020204" pitchFamily="34" charset="0"/>
              <a:ea typeface="Arial" panose="020B0604020202020204" pitchFamily="34" charset="0"/>
              <a:cs typeface="Times New Roman" panose="02020603050405020304" pitchFamily="18" charset="0"/>
            </a:endParaRPr>
          </a:p>
          <a:p>
            <a:pPr algn="l"/>
            <a:endParaRPr lang="en-US">
              <a:latin typeface="+mn-lt"/>
            </a:endParaRPr>
          </a:p>
        </p:txBody>
      </p:sp>
      <p:sp>
        <p:nvSpPr>
          <p:cNvPr id="8" name="TextBox 7">
            <a:extLst>
              <a:ext uri="{FF2B5EF4-FFF2-40B4-BE49-F238E27FC236}">
                <a16:creationId xmlns:a16="http://schemas.microsoft.com/office/drawing/2014/main" id="{B8F03C77-E20B-42F9-8BCD-329D4CFFE782}"/>
              </a:ext>
            </a:extLst>
          </p:cNvPr>
          <p:cNvSpPr txBox="1"/>
          <p:nvPr/>
        </p:nvSpPr>
        <p:spPr>
          <a:xfrm>
            <a:off x="1371599" y="3604708"/>
            <a:ext cx="7150232" cy="923330"/>
          </a:xfrm>
          <a:prstGeom prst="rect">
            <a:avLst/>
          </a:prstGeom>
          <a:noFill/>
        </p:spPr>
        <p:txBody>
          <a:bodyPr wrap="square" rtlCol="0">
            <a:spAutoFit/>
          </a:bodyPr>
          <a:lstStyle/>
          <a:p>
            <a:pPr marL="285750" indent="-285750" algn="just">
              <a:buFont typeface="Arial" panose="020B0604020202020204" pitchFamily="34" charset="0"/>
              <a:buChar char="•"/>
            </a:pPr>
            <a:r>
              <a:rPr lang="en-US">
                <a:latin typeface="+mn-lt"/>
              </a:rPr>
              <a:t>Trojan vốn không có khả năng tự chạy và tự nhân bản. Tuy nhiên, một số loại Trojan ngày nay đã được trang bị khả năng này khiến khái niệm Virus và Trojan càng ngày càng khó phân biệt.</a:t>
            </a:r>
          </a:p>
        </p:txBody>
      </p:sp>
    </p:spTree>
    <p:extLst>
      <p:ext uri="{BB962C8B-B14F-4D97-AF65-F5344CB8AC3E}">
        <p14:creationId xmlns:p14="http://schemas.microsoft.com/office/powerpoint/2010/main" val="325903738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outVertical)">
                                      <p:cBhvr>
                                        <p:cTn id="7" dur="500"/>
                                        <p:tgtEl>
                                          <p:spTgt spid="7"/>
                                        </p:tgtEl>
                                      </p:cBhvr>
                                    </p:animEffect>
                                  </p:childTnLst>
                                </p:cTn>
                              </p:par>
                              <p:par>
                                <p:cTn id="8" presetID="6" presetClass="entr" presetSubtype="32"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circle(out)">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37"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barn(outVertical)">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 name="Picture 102">
            <a:extLst>
              <a:ext uri="{FF2B5EF4-FFF2-40B4-BE49-F238E27FC236}">
                <a16:creationId xmlns:a16="http://schemas.microsoft.com/office/drawing/2014/main" id="{A4A03AC4-76B2-4033-9670-EBCEC4C49E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2862350" y="2560117"/>
            <a:ext cx="1254453" cy="1434219"/>
          </a:xfrm>
          <a:prstGeom prst="rect">
            <a:avLst/>
          </a:prstGeom>
        </p:spPr>
      </p:pic>
      <p:sp>
        <p:nvSpPr>
          <p:cNvPr id="2" name="Title 1">
            <a:extLst>
              <a:ext uri="{FF2B5EF4-FFF2-40B4-BE49-F238E27FC236}">
                <a16:creationId xmlns:a16="http://schemas.microsoft.com/office/drawing/2014/main" id="{4400176B-6DA2-44F5-843E-6120EEF2E596}"/>
              </a:ext>
            </a:extLst>
          </p:cNvPr>
          <p:cNvSpPr>
            <a:spLocks noGrp="1"/>
          </p:cNvSpPr>
          <p:nvPr>
            <p:ph type="title"/>
          </p:nvPr>
        </p:nvSpPr>
        <p:spPr/>
        <p:txBody>
          <a:bodyPr/>
          <a:lstStyle/>
          <a:p>
            <a:r>
              <a:rPr lang="en-US"/>
              <a:t>Trojan</a:t>
            </a:r>
          </a:p>
        </p:txBody>
      </p:sp>
      <p:sp>
        <p:nvSpPr>
          <p:cNvPr id="3" name="Content Placeholder 2">
            <a:extLst>
              <a:ext uri="{FF2B5EF4-FFF2-40B4-BE49-F238E27FC236}">
                <a16:creationId xmlns:a16="http://schemas.microsoft.com/office/drawing/2014/main" id="{3F860888-B2CE-48A4-845A-28E331AF96C7}"/>
              </a:ext>
            </a:extLst>
          </p:cNvPr>
          <p:cNvSpPr>
            <a:spLocks noGrp="1"/>
          </p:cNvSpPr>
          <p:nvPr>
            <p:ph idx="1"/>
          </p:nvPr>
        </p:nvSpPr>
        <p:spPr/>
        <p:txBody>
          <a:bodyPr/>
          <a:lstStyle/>
          <a:p>
            <a:pPr marL="0" indent="0">
              <a:buNone/>
            </a:pPr>
            <a:r>
              <a:rPr lang="en-US"/>
              <a:t>2. Phương thức phát tán, tấn công</a:t>
            </a:r>
          </a:p>
        </p:txBody>
      </p:sp>
      <p:grpSp>
        <p:nvGrpSpPr>
          <p:cNvPr id="5" name="Google Shape;497;p23">
            <a:extLst>
              <a:ext uri="{FF2B5EF4-FFF2-40B4-BE49-F238E27FC236}">
                <a16:creationId xmlns:a16="http://schemas.microsoft.com/office/drawing/2014/main" id="{B368CB2B-426C-4F6A-BF2C-6AF9FEC3A4EC}"/>
              </a:ext>
            </a:extLst>
          </p:cNvPr>
          <p:cNvGrpSpPr/>
          <p:nvPr/>
        </p:nvGrpSpPr>
        <p:grpSpPr>
          <a:xfrm>
            <a:off x="427664" y="2156195"/>
            <a:ext cx="2317852" cy="2513163"/>
            <a:chOff x="1302850" y="238125"/>
            <a:chExt cx="5013001" cy="5238650"/>
          </a:xfrm>
        </p:grpSpPr>
        <p:sp>
          <p:nvSpPr>
            <p:cNvPr id="6" name="Google Shape;498;p23">
              <a:extLst>
                <a:ext uri="{FF2B5EF4-FFF2-40B4-BE49-F238E27FC236}">
                  <a16:creationId xmlns:a16="http://schemas.microsoft.com/office/drawing/2014/main" id="{E79D04FF-4571-4920-918A-61B1E63E3110}"/>
                </a:ext>
              </a:extLst>
            </p:cNvPr>
            <p:cNvSpPr/>
            <p:nvPr/>
          </p:nvSpPr>
          <p:spPr>
            <a:xfrm>
              <a:off x="1302850" y="238125"/>
              <a:ext cx="5013001" cy="5012700"/>
            </a:xfrm>
            <a:custGeom>
              <a:avLst/>
              <a:gdLst/>
              <a:ahLst/>
              <a:cxnLst/>
              <a:rect l="l" t="t" r="r" b="b"/>
              <a:pathLst>
                <a:path w="200520" h="200508" extrusionOk="0">
                  <a:moveTo>
                    <a:pt x="100260" y="0"/>
                  </a:moveTo>
                  <a:cubicBezTo>
                    <a:pt x="44892" y="0"/>
                    <a:pt x="0" y="44879"/>
                    <a:pt x="0" y="100260"/>
                  </a:cubicBezTo>
                  <a:cubicBezTo>
                    <a:pt x="0" y="131433"/>
                    <a:pt x="14227" y="159289"/>
                    <a:pt x="36552" y="177660"/>
                  </a:cubicBezTo>
                  <a:cubicBezTo>
                    <a:pt x="36793" y="177864"/>
                    <a:pt x="37047" y="178067"/>
                    <a:pt x="37290" y="178258"/>
                  </a:cubicBezTo>
                  <a:cubicBezTo>
                    <a:pt x="40480" y="180852"/>
                    <a:pt x="43850" y="183242"/>
                    <a:pt x="47359" y="185415"/>
                  </a:cubicBezTo>
                  <a:cubicBezTo>
                    <a:pt x="52698" y="188746"/>
                    <a:pt x="58369" y="191582"/>
                    <a:pt x="64319" y="193871"/>
                  </a:cubicBezTo>
                  <a:cubicBezTo>
                    <a:pt x="75468" y="198168"/>
                    <a:pt x="87597" y="200507"/>
                    <a:pt x="100260" y="200507"/>
                  </a:cubicBezTo>
                  <a:cubicBezTo>
                    <a:pt x="112693" y="200507"/>
                    <a:pt x="124593" y="198244"/>
                    <a:pt x="135578" y="194099"/>
                  </a:cubicBezTo>
                  <a:cubicBezTo>
                    <a:pt x="141719" y="191786"/>
                    <a:pt x="147580" y="188899"/>
                    <a:pt x="153072" y="185466"/>
                  </a:cubicBezTo>
                  <a:cubicBezTo>
                    <a:pt x="156314" y="183458"/>
                    <a:pt x="159429" y="181271"/>
                    <a:pt x="162404" y="178919"/>
                  </a:cubicBezTo>
                  <a:cubicBezTo>
                    <a:pt x="162646" y="178716"/>
                    <a:pt x="162900" y="178512"/>
                    <a:pt x="163154" y="178309"/>
                  </a:cubicBezTo>
                  <a:cubicBezTo>
                    <a:pt x="185937" y="159951"/>
                    <a:pt x="200519" y="131815"/>
                    <a:pt x="200519" y="100260"/>
                  </a:cubicBezTo>
                  <a:cubicBezTo>
                    <a:pt x="200519" y="44879"/>
                    <a:pt x="155628" y="0"/>
                    <a:pt x="100260" y="0"/>
                  </a:cubicBezTo>
                  <a:close/>
                </a:path>
              </a:pathLst>
            </a:cu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499;p23">
              <a:extLst>
                <a:ext uri="{FF2B5EF4-FFF2-40B4-BE49-F238E27FC236}">
                  <a16:creationId xmlns:a16="http://schemas.microsoft.com/office/drawing/2014/main" id="{FF891389-AEF5-470B-9C95-03D53E7194A5}"/>
                </a:ext>
              </a:extLst>
            </p:cNvPr>
            <p:cNvSpPr/>
            <p:nvPr/>
          </p:nvSpPr>
          <p:spPr>
            <a:xfrm>
              <a:off x="3802675" y="995550"/>
              <a:ext cx="4125" cy="650"/>
            </a:xfrm>
            <a:custGeom>
              <a:avLst/>
              <a:gdLst/>
              <a:ahLst/>
              <a:cxnLst/>
              <a:rect l="l" t="t" r="r" b="b"/>
              <a:pathLst>
                <a:path w="165" h="26" extrusionOk="0">
                  <a:moveTo>
                    <a:pt x="0" y="0"/>
                  </a:moveTo>
                  <a:lnTo>
                    <a:pt x="0" y="26"/>
                  </a:lnTo>
                  <a:cubicBezTo>
                    <a:pt x="51" y="12"/>
                    <a:pt x="114" y="12"/>
                    <a:pt x="165" y="12"/>
                  </a:cubicBezTo>
                  <a:cubicBezTo>
                    <a:pt x="114" y="12"/>
                    <a:pt x="51" y="0"/>
                    <a:pt x="0"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500;p23">
              <a:extLst>
                <a:ext uri="{FF2B5EF4-FFF2-40B4-BE49-F238E27FC236}">
                  <a16:creationId xmlns:a16="http://schemas.microsoft.com/office/drawing/2014/main" id="{641EADEE-021E-4458-87B6-F5BB2D0A0809}"/>
                </a:ext>
              </a:extLst>
            </p:cNvPr>
            <p:cNvSpPr/>
            <p:nvPr/>
          </p:nvSpPr>
          <p:spPr>
            <a:xfrm>
              <a:off x="3802675" y="1178275"/>
              <a:ext cx="1155675" cy="2189950"/>
            </a:xfrm>
            <a:custGeom>
              <a:avLst/>
              <a:gdLst/>
              <a:ahLst/>
              <a:cxnLst/>
              <a:rect l="l" t="t" r="r" b="b"/>
              <a:pathLst>
                <a:path w="46227" h="87598" extrusionOk="0">
                  <a:moveTo>
                    <a:pt x="0" y="1"/>
                  </a:moveTo>
                  <a:lnTo>
                    <a:pt x="0" y="87598"/>
                  </a:lnTo>
                  <a:lnTo>
                    <a:pt x="27614" y="87598"/>
                  </a:lnTo>
                  <a:cubicBezTo>
                    <a:pt x="27614" y="87598"/>
                    <a:pt x="44332" y="69532"/>
                    <a:pt x="45883" y="55827"/>
                  </a:cubicBezTo>
                  <a:cubicBezTo>
                    <a:pt x="46227" y="52762"/>
                    <a:pt x="45820" y="49915"/>
                    <a:pt x="44294" y="47538"/>
                  </a:cubicBezTo>
                  <a:cubicBezTo>
                    <a:pt x="40277" y="41283"/>
                    <a:pt x="36500" y="28671"/>
                    <a:pt x="30487" y="17113"/>
                  </a:cubicBezTo>
                  <a:cubicBezTo>
                    <a:pt x="27614" y="13732"/>
                    <a:pt x="24499" y="10680"/>
                    <a:pt x="21320" y="8151"/>
                  </a:cubicBezTo>
                  <a:cubicBezTo>
                    <a:pt x="12714" y="1336"/>
                    <a:pt x="2453" y="192"/>
                    <a:pt x="356" y="40"/>
                  </a:cubicBezTo>
                  <a:lnTo>
                    <a:pt x="356" y="1"/>
                  </a:lnTo>
                  <a:lnTo>
                    <a:pt x="343" y="1"/>
                  </a:lnTo>
                  <a:cubicBezTo>
                    <a:pt x="317" y="1"/>
                    <a:pt x="267" y="14"/>
                    <a:pt x="204" y="26"/>
                  </a:cubicBezTo>
                  <a:cubicBezTo>
                    <a:pt x="102" y="14"/>
                    <a:pt x="38" y="1"/>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501;p23">
              <a:extLst>
                <a:ext uri="{FF2B5EF4-FFF2-40B4-BE49-F238E27FC236}">
                  <a16:creationId xmlns:a16="http://schemas.microsoft.com/office/drawing/2014/main" id="{BF7C616A-3F57-4AF3-AE01-08FBEE107D5F}"/>
                </a:ext>
              </a:extLst>
            </p:cNvPr>
            <p:cNvSpPr/>
            <p:nvPr/>
          </p:nvSpPr>
          <p:spPr>
            <a:xfrm>
              <a:off x="2620300" y="1178275"/>
              <a:ext cx="1190950" cy="2189950"/>
            </a:xfrm>
            <a:custGeom>
              <a:avLst/>
              <a:gdLst/>
              <a:ahLst/>
              <a:cxnLst/>
              <a:rect l="l" t="t" r="r" b="b"/>
              <a:pathLst>
                <a:path w="47638" h="87598" extrusionOk="0">
                  <a:moveTo>
                    <a:pt x="47270" y="1"/>
                  </a:moveTo>
                  <a:lnTo>
                    <a:pt x="47270" y="40"/>
                  </a:lnTo>
                  <a:cubicBezTo>
                    <a:pt x="45171" y="204"/>
                    <a:pt x="34887" y="1362"/>
                    <a:pt x="26279" y="8188"/>
                  </a:cubicBezTo>
                  <a:cubicBezTo>
                    <a:pt x="22300" y="11341"/>
                    <a:pt x="18359" y="15512"/>
                    <a:pt x="14774" y="20139"/>
                  </a:cubicBezTo>
                  <a:cubicBezTo>
                    <a:pt x="9307" y="30807"/>
                    <a:pt x="5556" y="41817"/>
                    <a:pt x="1894" y="47538"/>
                  </a:cubicBezTo>
                  <a:cubicBezTo>
                    <a:pt x="369" y="49915"/>
                    <a:pt x="0" y="52762"/>
                    <a:pt x="433" y="55827"/>
                  </a:cubicBezTo>
                  <a:cubicBezTo>
                    <a:pt x="2327" y="69532"/>
                    <a:pt x="20024" y="87598"/>
                    <a:pt x="20024" y="87598"/>
                  </a:cubicBezTo>
                  <a:lnTo>
                    <a:pt x="47638" y="87598"/>
                  </a:lnTo>
                  <a:lnTo>
                    <a:pt x="47638" y="1"/>
                  </a:lnTo>
                  <a:cubicBezTo>
                    <a:pt x="47612" y="1"/>
                    <a:pt x="47562" y="14"/>
                    <a:pt x="47499" y="26"/>
                  </a:cubicBezTo>
                  <a:cubicBezTo>
                    <a:pt x="47397" y="14"/>
                    <a:pt x="47333" y="1"/>
                    <a:pt x="472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502;p23">
              <a:extLst>
                <a:ext uri="{FF2B5EF4-FFF2-40B4-BE49-F238E27FC236}">
                  <a16:creationId xmlns:a16="http://schemas.microsoft.com/office/drawing/2014/main" id="{03711DDC-BF5A-4066-9956-7A35318D1C8C}"/>
                </a:ext>
              </a:extLst>
            </p:cNvPr>
            <p:cNvSpPr/>
            <p:nvPr/>
          </p:nvSpPr>
          <p:spPr>
            <a:xfrm>
              <a:off x="3806775" y="995550"/>
              <a:ext cx="4475" cy="650"/>
            </a:xfrm>
            <a:custGeom>
              <a:avLst/>
              <a:gdLst/>
              <a:ahLst/>
              <a:cxnLst/>
              <a:rect l="l" t="t" r="r" b="b"/>
              <a:pathLst>
                <a:path w="179" h="26" extrusionOk="0">
                  <a:moveTo>
                    <a:pt x="179" y="0"/>
                  </a:moveTo>
                  <a:cubicBezTo>
                    <a:pt x="116" y="0"/>
                    <a:pt x="52" y="12"/>
                    <a:pt x="1" y="12"/>
                  </a:cubicBezTo>
                  <a:cubicBezTo>
                    <a:pt x="65" y="12"/>
                    <a:pt x="116" y="12"/>
                    <a:pt x="179" y="26"/>
                  </a:cubicBezTo>
                  <a:lnTo>
                    <a:pt x="179" y="0"/>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503;p23">
              <a:extLst>
                <a:ext uri="{FF2B5EF4-FFF2-40B4-BE49-F238E27FC236}">
                  <a16:creationId xmlns:a16="http://schemas.microsoft.com/office/drawing/2014/main" id="{8A361A86-D108-4ACA-8E47-91E0FBC2F556}"/>
                </a:ext>
              </a:extLst>
            </p:cNvPr>
            <p:cNvSpPr/>
            <p:nvPr/>
          </p:nvSpPr>
          <p:spPr>
            <a:xfrm>
              <a:off x="3579550" y="2963925"/>
              <a:ext cx="444350" cy="753300"/>
            </a:xfrm>
            <a:custGeom>
              <a:avLst/>
              <a:gdLst/>
              <a:ahLst/>
              <a:cxnLst/>
              <a:rect l="l" t="t" r="r" b="b"/>
              <a:pathLst>
                <a:path w="17774" h="30132" extrusionOk="0">
                  <a:moveTo>
                    <a:pt x="0" y="0"/>
                  </a:moveTo>
                  <a:lnTo>
                    <a:pt x="0" y="30131"/>
                  </a:lnTo>
                  <a:lnTo>
                    <a:pt x="17774" y="30131"/>
                  </a:lnTo>
                  <a:lnTo>
                    <a:pt x="17774" y="0"/>
                  </a:lnTo>
                  <a:close/>
                </a:path>
              </a:pathLst>
            </a:custGeom>
            <a:solidFill>
              <a:srgbClr val="F08A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504;p23">
              <a:extLst>
                <a:ext uri="{FF2B5EF4-FFF2-40B4-BE49-F238E27FC236}">
                  <a16:creationId xmlns:a16="http://schemas.microsoft.com/office/drawing/2014/main" id="{B6B4B3C8-73EF-450E-B3D1-9D1C8E824D37}"/>
                </a:ext>
              </a:extLst>
            </p:cNvPr>
            <p:cNvSpPr/>
            <p:nvPr/>
          </p:nvSpPr>
          <p:spPr>
            <a:xfrm>
              <a:off x="3579550" y="3455625"/>
              <a:ext cx="445300" cy="167850"/>
            </a:xfrm>
            <a:custGeom>
              <a:avLst/>
              <a:gdLst/>
              <a:ahLst/>
              <a:cxnLst/>
              <a:rect l="l" t="t" r="r" b="b"/>
              <a:pathLst>
                <a:path w="17812" h="6714" extrusionOk="0">
                  <a:moveTo>
                    <a:pt x="9039" y="1"/>
                  </a:moveTo>
                  <a:cubicBezTo>
                    <a:pt x="4196" y="1"/>
                    <a:pt x="0" y="801"/>
                    <a:pt x="0" y="2645"/>
                  </a:cubicBezTo>
                  <a:cubicBezTo>
                    <a:pt x="0" y="4501"/>
                    <a:pt x="4196" y="6713"/>
                    <a:pt x="9039" y="6713"/>
                  </a:cubicBezTo>
                  <a:cubicBezTo>
                    <a:pt x="13883" y="6713"/>
                    <a:pt x="17811" y="5213"/>
                    <a:pt x="17811" y="3357"/>
                  </a:cubicBezTo>
                  <a:cubicBezTo>
                    <a:pt x="17811" y="1501"/>
                    <a:pt x="13883" y="1"/>
                    <a:pt x="9039" y="1"/>
                  </a:cubicBezTo>
                  <a:close/>
                </a:path>
              </a:pathLst>
            </a:custGeom>
            <a:solidFill>
              <a:srgbClr val="F08A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505;p23">
              <a:extLst>
                <a:ext uri="{FF2B5EF4-FFF2-40B4-BE49-F238E27FC236}">
                  <a16:creationId xmlns:a16="http://schemas.microsoft.com/office/drawing/2014/main" id="{D502667B-52A4-4DDC-B3F9-2A5F74B0EF0E}"/>
                </a:ext>
              </a:extLst>
            </p:cNvPr>
            <p:cNvSpPr/>
            <p:nvPr/>
          </p:nvSpPr>
          <p:spPr>
            <a:xfrm>
              <a:off x="1915325" y="3087575"/>
              <a:ext cx="3780425" cy="2139650"/>
            </a:xfrm>
            <a:custGeom>
              <a:avLst/>
              <a:gdLst/>
              <a:ahLst/>
              <a:cxnLst/>
              <a:rect l="l" t="t" r="r" b="b"/>
              <a:pathLst>
                <a:path w="151217" h="85586" extrusionOk="0">
                  <a:moveTo>
                    <a:pt x="66569" y="0"/>
                  </a:moveTo>
                  <a:cubicBezTo>
                    <a:pt x="66569" y="0"/>
                    <a:pt x="38052" y="8098"/>
                    <a:pt x="31098" y="11149"/>
                  </a:cubicBezTo>
                  <a:cubicBezTo>
                    <a:pt x="28988" y="12090"/>
                    <a:pt x="3802" y="54249"/>
                    <a:pt x="1" y="67154"/>
                  </a:cubicBezTo>
                  <a:cubicBezTo>
                    <a:pt x="2772" y="69391"/>
                    <a:pt x="27042" y="83325"/>
                    <a:pt x="30081" y="85219"/>
                  </a:cubicBezTo>
                  <a:cubicBezTo>
                    <a:pt x="30276" y="85340"/>
                    <a:pt x="30471" y="85399"/>
                    <a:pt x="30666" y="85399"/>
                  </a:cubicBezTo>
                  <a:cubicBezTo>
                    <a:pt x="34974" y="85399"/>
                    <a:pt x="39401" y="57100"/>
                    <a:pt x="44161" y="57100"/>
                  </a:cubicBezTo>
                  <a:cubicBezTo>
                    <a:pt x="44311" y="57100"/>
                    <a:pt x="44461" y="57128"/>
                    <a:pt x="44612" y="57186"/>
                  </a:cubicBezTo>
                  <a:cubicBezTo>
                    <a:pt x="54275" y="60898"/>
                    <a:pt x="64789" y="62933"/>
                    <a:pt x="75761" y="62933"/>
                  </a:cubicBezTo>
                  <a:cubicBezTo>
                    <a:pt x="86530" y="62933"/>
                    <a:pt x="96853" y="60975"/>
                    <a:pt x="106375" y="57389"/>
                  </a:cubicBezTo>
                  <a:cubicBezTo>
                    <a:pt x="106532" y="57330"/>
                    <a:pt x="106689" y="57301"/>
                    <a:pt x="106846" y="57301"/>
                  </a:cubicBezTo>
                  <a:cubicBezTo>
                    <a:pt x="111767" y="57301"/>
                    <a:pt x="116572" y="85586"/>
                    <a:pt x="121026" y="85586"/>
                  </a:cubicBezTo>
                  <a:cubicBezTo>
                    <a:pt x="121233" y="85586"/>
                    <a:pt x="121439" y="85525"/>
                    <a:pt x="121645" y="85397"/>
                  </a:cubicBezTo>
                  <a:cubicBezTo>
                    <a:pt x="124442" y="83656"/>
                    <a:pt x="148635" y="67281"/>
                    <a:pt x="151216" y="65233"/>
                  </a:cubicBezTo>
                  <a:cubicBezTo>
                    <a:pt x="148304" y="53499"/>
                    <a:pt x="122865" y="13031"/>
                    <a:pt x="120157" y="11149"/>
                  </a:cubicBezTo>
                  <a:cubicBezTo>
                    <a:pt x="113851" y="6764"/>
                    <a:pt x="84343" y="1233"/>
                    <a:pt x="84330" y="1233"/>
                  </a:cubicBezTo>
                  <a:cubicBezTo>
                    <a:pt x="84228" y="1157"/>
                    <a:pt x="66569" y="0"/>
                    <a:pt x="6656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506;p23">
              <a:extLst>
                <a:ext uri="{FF2B5EF4-FFF2-40B4-BE49-F238E27FC236}">
                  <a16:creationId xmlns:a16="http://schemas.microsoft.com/office/drawing/2014/main" id="{D28BD671-2CB4-4A20-9E56-902779D657B7}"/>
                </a:ext>
              </a:extLst>
            </p:cNvPr>
            <p:cNvSpPr/>
            <p:nvPr/>
          </p:nvSpPr>
          <p:spPr>
            <a:xfrm>
              <a:off x="3009975" y="2248125"/>
              <a:ext cx="380475" cy="369050"/>
            </a:xfrm>
            <a:custGeom>
              <a:avLst/>
              <a:gdLst/>
              <a:ahLst/>
              <a:cxnLst/>
              <a:rect l="l" t="t" r="r" b="b"/>
              <a:pathLst>
                <a:path w="15219" h="14762" extrusionOk="0">
                  <a:moveTo>
                    <a:pt x="5301" y="1"/>
                  </a:moveTo>
                  <a:cubicBezTo>
                    <a:pt x="1399" y="1"/>
                    <a:pt x="0" y="1743"/>
                    <a:pt x="0" y="5824"/>
                  </a:cubicBezTo>
                  <a:cubicBezTo>
                    <a:pt x="0" y="9892"/>
                    <a:pt x="4272" y="14762"/>
                    <a:pt x="8162" y="14762"/>
                  </a:cubicBezTo>
                  <a:cubicBezTo>
                    <a:pt x="12053" y="14762"/>
                    <a:pt x="15218" y="11456"/>
                    <a:pt x="15218" y="7375"/>
                  </a:cubicBezTo>
                  <a:cubicBezTo>
                    <a:pt x="15218" y="3306"/>
                    <a:pt x="9192" y="1"/>
                    <a:pt x="53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507;p23">
              <a:extLst>
                <a:ext uri="{FF2B5EF4-FFF2-40B4-BE49-F238E27FC236}">
                  <a16:creationId xmlns:a16="http://schemas.microsoft.com/office/drawing/2014/main" id="{2DAEE6C2-2E28-489D-B249-7EB9BE126F8D}"/>
                </a:ext>
              </a:extLst>
            </p:cNvPr>
            <p:cNvSpPr/>
            <p:nvPr/>
          </p:nvSpPr>
          <p:spPr>
            <a:xfrm>
              <a:off x="4253025" y="2248125"/>
              <a:ext cx="380500" cy="369050"/>
            </a:xfrm>
            <a:custGeom>
              <a:avLst/>
              <a:gdLst/>
              <a:ahLst/>
              <a:cxnLst/>
              <a:rect l="l" t="t" r="r" b="b"/>
              <a:pathLst>
                <a:path w="15220" h="14762" extrusionOk="0">
                  <a:moveTo>
                    <a:pt x="9917" y="1"/>
                  </a:moveTo>
                  <a:cubicBezTo>
                    <a:pt x="6027" y="1"/>
                    <a:pt x="1" y="3306"/>
                    <a:pt x="1" y="7375"/>
                  </a:cubicBezTo>
                  <a:cubicBezTo>
                    <a:pt x="1" y="11456"/>
                    <a:pt x="3154" y="14762"/>
                    <a:pt x="7057" y="14762"/>
                  </a:cubicBezTo>
                  <a:cubicBezTo>
                    <a:pt x="10948" y="14762"/>
                    <a:pt x="15219" y="9892"/>
                    <a:pt x="15219" y="5824"/>
                  </a:cubicBezTo>
                  <a:cubicBezTo>
                    <a:pt x="15219" y="1743"/>
                    <a:pt x="13821" y="1"/>
                    <a:pt x="991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508;p23">
              <a:extLst>
                <a:ext uri="{FF2B5EF4-FFF2-40B4-BE49-F238E27FC236}">
                  <a16:creationId xmlns:a16="http://schemas.microsoft.com/office/drawing/2014/main" id="{CAEC108C-62BB-4F0D-9997-F7D4718AF895}"/>
                </a:ext>
              </a:extLst>
            </p:cNvPr>
            <p:cNvSpPr/>
            <p:nvPr/>
          </p:nvSpPr>
          <p:spPr>
            <a:xfrm>
              <a:off x="3128850" y="1315275"/>
              <a:ext cx="1395650" cy="1865750"/>
            </a:xfrm>
            <a:custGeom>
              <a:avLst/>
              <a:gdLst/>
              <a:ahLst/>
              <a:cxnLst/>
              <a:rect l="l" t="t" r="r" b="b"/>
              <a:pathLst>
                <a:path w="55826" h="74630" extrusionOk="0">
                  <a:moveTo>
                    <a:pt x="27906" y="1"/>
                  </a:moveTo>
                  <a:cubicBezTo>
                    <a:pt x="12497" y="1"/>
                    <a:pt x="0" y="12345"/>
                    <a:pt x="0" y="32955"/>
                  </a:cubicBezTo>
                  <a:cubicBezTo>
                    <a:pt x="0" y="53551"/>
                    <a:pt x="12497" y="74630"/>
                    <a:pt x="27906" y="74630"/>
                  </a:cubicBezTo>
                  <a:cubicBezTo>
                    <a:pt x="43328" y="74630"/>
                    <a:pt x="55825" y="53551"/>
                    <a:pt x="55825" y="32955"/>
                  </a:cubicBezTo>
                  <a:cubicBezTo>
                    <a:pt x="55825" y="12345"/>
                    <a:pt x="43328" y="1"/>
                    <a:pt x="2790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509;p23">
              <a:extLst>
                <a:ext uri="{FF2B5EF4-FFF2-40B4-BE49-F238E27FC236}">
                  <a16:creationId xmlns:a16="http://schemas.microsoft.com/office/drawing/2014/main" id="{DEBE9443-CB17-477D-BA7D-8C098F9AC87B}"/>
                </a:ext>
              </a:extLst>
            </p:cNvPr>
            <p:cNvSpPr/>
            <p:nvPr/>
          </p:nvSpPr>
          <p:spPr>
            <a:xfrm>
              <a:off x="3138375" y="2237025"/>
              <a:ext cx="1376575" cy="390450"/>
            </a:xfrm>
            <a:custGeom>
              <a:avLst/>
              <a:gdLst/>
              <a:ahLst/>
              <a:cxnLst/>
              <a:rect l="l" t="t" r="r" b="b"/>
              <a:pathLst>
                <a:path w="55063" h="15618" extrusionOk="0">
                  <a:moveTo>
                    <a:pt x="1018" y="0"/>
                  </a:moveTo>
                  <a:cubicBezTo>
                    <a:pt x="1018" y="0"/>
                    <a:pt x="1" y="7971"/>
                    <a:pt x="3230" y="15193"/>
                  </a:cubicBezTo>
                  <a:cubicBezTo>
                    <a:pt x="3230" y="15193"/>
                    <a:pt x="4315" y="15584"/>
                    <a:pt x="6651" y="15584"/>
                  </a:cubicBezTo>
                  <a:cubicBezTo>
                    <a:pt x="9917" y="15584"/>
                    <a:pt x="15627" y="14819"/>
                    <a:pt x="24233" y="11150"/>
                  </a:cubicBezTo>
                  <a:cubicBezTo>
                    <a:pt x="24233" y="11150"/>
                    <a:pt x="25923" y="10358"/>
                    <a:pt x="27366" y="10358"/>
                  </a:cubicBezTo>
                  <a:cubicBezTo>
                    <a:pt x="27419" y="10358"/>
                    <a:pt x="27472" y="10359"/>
                    <a:pt x="27525" y="10362"/>
                  </a:cubicBezTo>
                  <a:lnTo>
                    <a:pt x="27525" y="10387"/>
                  </a:lnTo>
                  <a:cubicBezTo>
                    <a:pt x="27578" y="10385"/>
                    <a:pt x="27632" y="10384"/>
                    <a:pt x="27686" y="10384"/>
                  </a:cubicBezTo>
                  <a:cubicBezTo>
                    <a:pt x="29141" y="10384"/>
                    <a:pt x="30831" y="11175"/>
                    <a:pt x="30831" y="11175"/>
                  </a:cubicBezTo>
                  <a:cubicBezTo>
                    <a:pt x="39450" y="14854"/>
                    <a:pt x="45168" y="15618"/>
                    <a:pt x="48432" y="15618"/>
                  </a:cubicBezTo>
                  <a:cubicBezTo>
                    <a:pt x="50753" y="15618"/>
                    <a:pt x="51834" y="15231"/>
                    <a:pt x="51834" y="15231"/>
                  </a:cubicBezTo>
                  <a:cubicBezTo>
                    <a:pt x="55063" y="7997"/>
                    <a:pt x="54034" y="38"/>
                    <a:pt x="54034" y="38"/>
                  </a:cubicBezTo>
                  <a:lnTo>
                    <a:pt x="27525" y="38"/>
                  </a:lnTo>
                  <a:lnTo>
                    <a:pt x="27525" y="0"/>
                  </a:ln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510;p23">
              <a:extLst>
                <a:ext uri="{FF2B5EF4-FFF2-40B4-BE49-F238E27FC236}">
                  <a16:creationId xmlns:a16="http://schemas.microsoft.com/office/drawing/2014/main" id="{9661DA55-65C2-409A-9738-075B6C0DA858}"/>
                </a:ext>
              </a:extLst>
            </p:cNvPr>
            <p:cNvSpPr/>
            <p:nvPr/>
          </p:nvSpPr>
          <p:spPr>
            <a:xfrm>
              <a:off x="2584375" y="1086750"/>
              <a:ext cx="2419200" cy="1488150"/>
            </a:xfrm>
            <a:custGeom>
              <a:avLst/>
              <a:gdLst/>
              <a:ahLst/>
              <a:cxnLst/>
              <a:rect l="l" t="t" r="r" b="b"/>
              <a:pathLst>
                <a:path w="96768" h="59526" extrusionOk="0">
                  <a:moveTo>
                    <a:pt x="48707" y="0"/>
                  </a:moveTo>
                  <a:lnTo>
                    <a:pt x="48707" y="26"/>
                  </a:lnTo>
                  <a:cubicBezTo>
                    <a:pt x="18333" y="3662"/>
                    <a:pt x="0" y="50614"/>
                    <a:pt x="1704" y="59526"/>
                  </a:cubicBezTo>
                  <a:cubicBezTo>
                    <a:pt x="1704" y="59526"/>
                    <a:pt x="1755" y="59513"/>
                    <a:pt x="1870" y="59475"/>
                  </a:cubicBezTo>
                  <a:cubicBezTo>
                    <a:pt x="3497" y="58979"/>
                    <a:pt x="17228" y="55050"/>
                    <a:pt x="48732" y="54174"/>
                  </a:cubicBezTo>
                  <a:lnTo>
                    <a:pt x="49075" y="54174"/>
                  </a:lnTo>
                  <a:cubicBezTo>
                    <a:pt x="80821" y="55050"/>
                    <a:pt x="93293" y="59030"/>
                    <a:pt x="94615" y="59488"/>
                  </a:cubicBezTo>
                  <a:lnTo>
                    <a:pt x="94730" y="59526"/>
                  </a:lnTo>
                  <a:cubicBezTo>
                    <a:pt x="96767" y="48107"/>
                    <a:pt x="78019" y="8"/>
                    <a:pt x="50016" y="8"/>
                  </a:cubicBezTo>
                  <a:cubicBezTo>
                    <a:pt x="49707" y="8"/>
                    <a:pt x="49398" y="14"/>
                    <a:pt x="49088" y="26"/>
                  </a:cubicBezTo>
                  <a:lnTo>
                    <a:pt x="49088" y="0"/>
                  </a:lnTo>
                  <a:lnTo>
                    <a:pt x="49075" y="0"/>
                  </a:lnTo>
                  <a:cubicBezTo>
                    <a:pt x="49049" y="0"/>
                    <a:pt x="48999" y="0"/>
                    <a:pt x="48936" y="14"/>
                  </a:cubicBezTo>
                  <a:cubicBezTo>
                    <a:pt x="48834" y="0"/>
                    <a:pt x="48770" y="0"/>
                    <a:pt x="4873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511;p23">
              <a:extLst>
                <a:ext uri="{FF2B5EF4-FFF2-40B4-BE49-F238E27FC236}">
                  <a16:creationId xmlns:a16="http://schemas.microsoft.com/office/drawing/2014/main" id="{765A61BF-17F3-4796-A93E-6CB45977BC31}"/>
                </a:ext>
              </a:extLst>
            </p:cNvPr>
            <p:cNvSpPr/>
            <p:nvPr/>
          </p:nvSpPr>
          <p:spPr>
            <a:xfrm>
              <a:off x="2588525" y="5194850"/>
              <a:ext cx="2392725" cy="240950"/>
            </a:xfrm>
            <a:custGeom>
              <a:avLst/>
              <a:gdLst/>
              <a:ahLst/>
              <a:cxnLst/>
              <a:rect l="l" t="t" r="r" b="b"/>
              <a:pathLst>
                <a:path w="95709" h="9638" extrusionOk="0">
                  <a:moveTo>
                    <a:pt x="0" y="0"/>
                  </a:moveTo>
                  <a:lnTo>
                    <a:pt x="0" y="9637"/>
                  </a:lnTo>
                  <a:lnTo>
                    <a:pt x="95708" y="9637"/>
                  </a:lnTo>
                  <a:lnTo>
                    <a:pt x="95708" y="0"/>
                  </a:ln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512;p23">
              <a:extLst>
                <a:ext uri="{FF2B5EF4-FFF2-40B4-BE49-F238E27FC236}">
                  <a16:creationId xmlns:a16="http://schemas.microsoft.com/office/drawing/2014/main" id="{C4631A53-FD2C-412C-92C4-A29632274F62}"/>
                </a:ext>
              </a:extLst>
            </p:cNvPr>
            <p:cNvSpPr/>
            <p:nvPr/>
          </p:nvSpPr>
          <p:spPr>
            <a:xfrm>
              <a:off x="2528125" y="3868500"/>
              <a:ext cx="2547825" cy="1481475"/>
            </a:xfrm>
            <a:custGeom>
              <a:avLst/>
              <a:gdLst/>
              <a:ahLst/>
              <a:cxnLst/>
              <a:rect l="l" t="t" r="r" b="b"/>
              <a:pathLst>
                <a:path w="101913" h="59259" extrusionOk="0">
                  <a:moveTo>
                    <a:pt x="3267" y="0"/>
                  </a:moveTo>
                  <a:cubicBezTo>
                    <a:pt x="1475" y="0"/>
                    <a:pt x="0" y="1475"/>
                    <a:pt x="0" y="3268"/>
                  </a:cubicBezTo>
                  <a:lnTo>
                    <a:pt x="0" y="56004"/>
                  </a:lnTo>
                  <a:cubicBezTo>
                    <a:pt x="0" y="57796"/>
                    <a:pt x="1475" y="59259"/>
                    <a:pt x="3267" y="59259"/>
                  </a:cubicBezTo>
                  <a:lnTo>
                    <a:pt x="98658" y="59259"/>
                  </a:lnTo>
                  <a:cubicBezTo>
                    <a:pt x="100450" y="59259"/>
                    <a:pt x="101913" y="57796"/>
                    <a:pt x="101913" y="56004"/>
                  </a:cubicBezTo>
                  <a:lnTo>
                    <a:pt x="101913" y="3268"/>
                  </a:lnTo>
                  <a:cubicBezTo>
                    <a:pt x="101913" y="1475"/>
                    <a:pt x="100450" y="0"/>
                    <a:pt x="98658" y="0"/>
                  </a:cubicBezTo>
                  <a:close/>
                </a:path>
              </a:pathLst>
            </a:custGeom>
            <a:solidFill>
              <a:srgbClr val="DFD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513;p23">
              <a:extLst>
                <a:ext uri="{FF2B5EF4-FFF2-40B4-BE49-F238E27FC236}">
                  <a16:creationId xmlns:a16="http://schemas.microsoft.com/office/drawing/2014/main" id="{A71E3D00-CF8D-4C4E-9DD2-9EBE7162EE5C}"/>
                </a:ext>
              </a:extLst>
            </p:cNvPr>
            <p:cNvSpPr/>
            <p:nvPr/>
          </p:nvSpPr>
          <p:spPr>
            <a:xfrm>
              <a:off x="2528125" y="5394750"/>
              <a:ext cx="2547825" cy="82025"/>
            </a:xfrm>
            <a:custGeom>
              <a:avLst/>
              <a:gdLst/>
              <a:ahLst/>
              <a:cxnLst/>
              <a:rect l="l" t="t" r="r" b="b"/>
              <a:pathLst>
                <a:path w="101913" h="3281" extrusionOk="0">
                  <a:moveTo>
                    <a:pt x="1640" y="1"/>
                  </a:moveTo>
                  <a:cubicBezTo>
                    <a:pt x="738" y="1"/>
                    <a:pt x="0" y="738"/>
                    <a:pt x="0" y="1641"/>
                  </a:cubicBezTo>
                  <a:cubicBezTo>
                    <a:pt x="0" y="2544"/>
                    <a:pt x="738" y="3281"/>
                    <a:pt x="1640" y="3281"/>
                  </a:cubicBezTo>
                  <a:lnTo>
                    <a:pt x="100272" y="3281"/>
                  </a:lnTo>
                  <a:cubicBezTo>
                    <a:pt x="101188" y="3281"/>
                    <a:pt x="101913" y="2544"/>
                    <a:pt x="101913" y="1641"/>
                  </a:cubicBezTo>
                  <a:cubicBezTo>
                    <a:pt x="101913" y="738"/>
                    <a:pt x="101188" y="1"/>
                    <a:pt x="100272" y="1"/>
                  </a:cubicBezTo>
                  <a:close/>
                </a:path>
              </a:pathLst>
            </a:custGeom>
            <a:solidFill>
              <a:srgbClr val="DFD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514;p23">
              <a:extLst>
                <a:ext uri="{FF2B5EF4-FFF2-40B4-BE49-F238E27FC236}">
                  <a16:creationId xmlns:a16="http://schemas.microsoft.com/office/drawing/2014/main" id="{D6C4A1D5-EB33-43F9-B186-EB826D12D501}"/>
                </a:ext>
              </a:extLst>
            </p:cNvPr>
            <p:cNvSpPr/>
            <p:nvPr/>
          </p:nvSpPr>
          <p:spPr>
            <a:xfrm>
              <a:off x="3594150" y="4440600"/>
              <a:ext cx="413225" cy="413225"/>
            </a:xfrm>
            <a:custGeom>
              <a:avLst/>
              <a:gdLst/>
              <a:ahLst/>
              <a:cxnLst/>
              <a:rect l="l" t="t" r="r" b="b"/>
              <a:pathLst>
                <a:path w="16529" h="16529" extrusionOk="0">
                  <a:moveTo>
                    <a:pt x="8265" y="1"/>
                  </a:moveTo>
                  <a:cubicBezTo>
                    <a:pt x="3700" y="1"/>
                    <a:pt x="1" y="3701"/>
                    <a:pt x="1" y="8264"/>
                  </a:cubicBezTo>
                  <a:cubicBezTo>
                    <a:pt x="1" y="12829"/>
                    <a:pt x="3700" y="16528"/>
                    <a:pt x="8265" y="16528"/>
                  </a:cubicBezTo>
                  <a:cubicBezTo>
                    <a:pt x="12828" y="16528"/>
                    <a:pt x="16529" y="12829"/>
                    <a:pt x="16529" y="8264"/>
                  </a:cubicBezTo>
                  <a:cubicBezTo>
                    <a:pt x="16529" y="3701"/>
                    <a:pt x="12828" y="1"/>
                    <a:pt x="826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515;p23">
              <a:extLst>
                <a:ext uri="{FF2B5EF4-FFF2-40B4-BE49-F238E27FC236}">
                  <a16:creationId xmlns:a16="http://schemas.microsoft.com/office/drawing/2014/main" id="{751E631A-024A-4A37-BAED-CC7FC7A7C346}"/>
                </a:ext>
              </a:extLst>
            </p:cNvPr>
            <p:cNvSpPr/>
            <p:nvPr/>
          </p:nvSpPr>
          <p:spPr>
            <a:xfrm>
              <a:off x="3680275" y="4721275"/>
              <a:ext cx="240950" cy="165300"/>
            </a:xfrm>
            <a:custGeom>
              <a:avLst/>
              <a:gdLst/>
              <a:ahLst/>
              <a:cxnLst/>
              <a:rect l="l" t="t" r="r" b="b"/>
              <a:pathLst>
                <a:path w="9638" h="6612" extrusionOk="0">
                  <a:moveTo>
                    <a:pt x="1" y="0"/>
                  </a:moveTo>
                  <a:lnTo>
                    <a:pt x="1" y="6611"/>
                  </a:lnTo>
                  <a:lnTo>
                    <a:pt x="9638" y="6611"/>
                  </a:lnTo>
                  <a:lnTo>
                    <a:pt x="963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516;p23">
              <a:extLst>
                <a:ext uri="{FF2B5EF4-FFF2-40B4-BE49-F238E27FC236}">
                  <a16:creationId xmlns:a16="http://schemas.microsoft.com/office/drawing/2014/main" id="{3C615EB2-99E9-4486-8B21-2997029C9695}"/>
                </a:ext>
              </a:extLst>
            </p:cNvPr>
            <p:cNvSpPr/>
            <p:nvPr/>
          </p:nvSpPr>
          <p:spPr>
            <a:xfrm>
              <a:off x="3659300" y="4592525"/>
              <a:ext cx="125900" cy="125900"/>
            </a:xfrm>
            <a:custGeom>
              <a:avLst/>
              <a:gdLst/>
              <a:ahLst/>
              <a:cxnLst/>
              <a:rect l="l" t="t" r="r" b="b"/>
              <a:pathLst>
                <a:path w="5036" h="5036" extrusionOk="0">
                  <a:moveTo>
                    <a:pt x="2518" y="1"/>
                  </a:moveTo>
                  <a:cubicBezTo>
                    <a:pt x="1120" y="1"/>
                    <a:pt x="1" y="1133"/>
                    <a:pt x="1" y="2518"/>
                  </a:cubicBezTo>
                  <a:cubicBezTo>
                    <a:pt x="1" y="3904"/>
                    <a:pt x="1120" y="5035"/>
                    <a:pt x="2518" y="5035"/>
                  </a:cubicBezTo>
                  <a:cubicBezTo>
                    <a:pt x="3904" y="5035"/>
                    <a:pt x="5035" y="3904"/>
                    <a:pt x="5035" y="2518"/>
                  </a:cubicBezTo>
                  <a:cubicBezTo>
                    <a:pt x="5035" y="1133"/>
                    <a:pt x="3904" y="1"/>
                    <a:pt x="2518" y="1"/>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517;p23">
              <a:extLst>
                <a:ext uri="{FF2B5EF4-FFF2-40B4-BE49-F238E27FC236}">
                  <a16:creationId xmlns:a16="http://schemas.microsoft.com/office/drawing/2014/main" id="{387F103B-1EE5-45A2-9FA2-FEAC3D4B0D74}"/>
                </a:ext>
              </a:extLst>
            </p:cNvPr>
            <p:cNvSpPr/>
            <p:nvPr/>
          </p:nvSpPr>
          <p:spPr>
            <a:xfrm>
              <a:off x="3819200" y="4592525"/>
              <a:ext cx="125875" cy="125900"/>
            </a:xfrm>
            <a:custGeom>
              <a:avLst/>
              <a:gdLst/>
              <a:ahLst/>
              <a:cxnLst/>
              <a:rect l="l" t="t" r="r" b="b"/>
              <a:pathLst>
                <a:path w="5035" h="5036" extrusionOk="0">
                  <a:moveTo>
                    <a:pt x="2517" y="1"/>
                  </a:moveTo>
                  <a:cubicBezTo>
                    <a:pt x="1131" y="1"/>
                    <a:pt x="0" y="1133"/>
                    <a:pt x="0" y="2518"/>
                  </a:cubicBezTo>
                  <a:cubicBezTo>
                    <a:pt x="0" y="3904"/>
                    <a:pt x="1131" y="5035"/>
                    <a:pt x="2517" y="5035"/>
                  </a:cubicBezTo>
                  <a:cubicBezTo>
                    <a:pt x="3903" y="5035"/>
                    <a:pt x="5035" y="3904"/>
                    <a:pt x="5035" y="2518"/>
                  </a:cubicBezTo>
                  <a:cubicBezTo>
                    <a:pt x="5035" y="1133"/>
                    <a:pt x="3903" y="1"/>
                    <a:pt x="2517" y="1"/>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518;p23">
              <a:extLst>
                <a:ext uri="{FF2B5EF4-FFF2-40B4-BE49-F238E27FC236}">
                  <a16:creationId xmlns:a16="http://schemas.microsoft.com/office/drawing/2014/main" id="{2E7D93A8-86F0-4B4D-9EDD-DE64DD96DCF9}"/>
                </a:ext>
              </a:extLst>
            </p:cNvPr>
            <p:cNvSpPr/>
            <p:nvPr/>
          </p:nvSpPr>
          <p:spPr>
            <a:xfrm>
              <a:off x="3768350" y="4766400"/>
              <a:ext cx="29900" cy="29900"/>
            </a:xfrm>
            <a:custGeom>
              <a:avLst/>
              <a:gdLst/>
              <a:ahLst/>
              <a:cxnLst/>
              <a:rect l="l" t="t" r="r" b="b"/>
              <a:pathLst>
                <a:path w="1196" h="1196" extrusionOk="0">
                  <a:moveTo>
                    <a:pt x="597" y="1"/>
                  </a:moveTo>
                  <a:cubicBezTo>
                    <a:pt x="267" y="1"/>
                    <a:pt x="0" y="267"/>
                    <a:pt x="0" y="598"/>
                  </a:cubicBezTo>
                  <a:cubicBezTo>
                    <a:pt x="0" y="928"/>
                    <a:pt x="267" y="1196"/>
                    <a:pt x="597" y="1196"/>
                  </a:cubicBezTo>
                  <a:cubicBezTo>
                    <a:pt x="928" y="1196"/>
                    <a:pt x="1195" y="928"/>
                    <a:pt x="1195" y="598"/>
                  </a:cubicBezTo>
                  <a:cubicBezTo>
                    <a:pt x="1195" y="267"/>
                    <a:pt x="928" y="1"/>
                    <a:pt x="597" y="1"/>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519;p23">
              <a:extLst>
                <a:ext uri="{FF2B5EF4-FFF2-40B4-BE49-F238E27FC236}">
                  <a16:creationId xmlns:a16="http://schemas.microsoft.com/office/drawing/2014/main" id="{60F9F7E8-4DC4-4A1B-89F6-1277663C230E}"/>
                </a:ext>
              </a:extLst>
            </p:cNvPr>
            <p:cNvSpPr/>
            <p:nvPr/>
          </p:nvSpPr>
          <p:spPr>
            <a:xfrm>
              <a:off x="3806150" y="4766400"/>
              <a:ext cx="29900" cy="29900"/>
            </a:xfrm>
            <a:custGeom>
              <a:avLst/>
              <a:gdLst/>
              <a:ahLst/>
              <a:cxnLst/>
              <a:rect l="l" t="t" r="r" b="b"/>
              <a:pathLst>
                <a:path w="1196" h="1196" extrusionOk="0">
                  <a:moveTo>
                    <a:pt x="598" y="1"/>
                  </a:moveTo>
                  <a:cubicBezTo>
                    <a:pt x="268" y="1"/>
                    <a:pt x="0" y="267"/>
                    <a:pt x="0" y="598"/>
                  </a:cubicBezTo>
                  <a:cubicBezTo>
                    <a:pt x="0" y="928"/>
                    <a:pt x="268" y="1196"/>
                    <a:pt x="598" y="1196"/>
                  </a:cubicBezTo>
                  <a:cubicBezTo>
                    <a:pt x="929" y="1196"/>
                    <a:pt x="1196" y="928"/>
                    <a:pt x="1196" y="598"/>
                  </a:cubicBezTo>
                  <a:cubicBezTo>
                    <a:pt x="1196" y="267"/>
                    <a:pt x="929" y="1"/>
                    <a:pt x="598" y="1"/>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520;p23">
              <a:extLst>
                <a:ext uri="{FF2B5EF4-FFF2-40B4-BE49-F238E27FC236}">
                  <a16:creationId xmlns:a16="http://schemas.microsoft.com/office/drawing/2014/main" id="{3D065E80-7602-482A-98C7-10E78A93C577}"/>
                </a:ext>
              </a:extLst>
            </p:cNvPr>
            <p:cNvSpPr/>
            <p:nvPr/>
          </p:nvSpPr>
          <p:spPr>
            <a:xfrm>
              <a:off x="3714950" y="4846500"/>
              <a:ext cx="34350" cy="64525"/>
            </a:xfrm>
            <a:custGeom>
              <a:avLst/>
              <a:gdLst/>
              <a:ahLst/>
              <a:cxnLst/>
              <a:rect l="l" t="t" r="r" b="b"/>
              <a:pathLst>
                <a:path w="1374" h="2581" extrusionOk="0">
                  <a:moveTo>
                    <a:pt x="687" y="0"/>
                  </a:moveTo>
                  <a:cubicBezTo>
                    <a:pt x="305" y="0"/>
                    <a:pt x="0" y="305"/>
                    <a:pt x="0" y="687"/>
                  </a:cubicBezTo>
                  <a:lnTo>
                    <a:pt x="0" y="1894"/>
                  </a:lnTo>
                  <a:cubicBezTo>
                    <a:pt x="0" y="2276"/>
                    <a:pt x="305" y="2581"/>
                    <a:pt x="687" y="2581"/>
                  </a:cubicBezTo>
                  <a:cubicBezTo>
                    <a:pt x="1068" y="2581"/>
                    <a:pt x="1373" y="2276"/>
                    <a:pt x="1373" y="1894"/>
                  </a:cubicBezTo>
                  <a:lnTo>
                    <a:pt x="1373" y="687"/>
                  </a:lnTo>
                  <a:cubicBezTo>
                    <a:pt x="1373" y="305"/>
                    <a:pt x="1068" y="0"/>
                    <a:pt x="687" y="0"/>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521;p23">
              <a:extLst>
                <a:ext uri="{FF2B5EF4-FFF2-40B4-BE49-F238E27FC236}">
                  <a16:creationId xmlns:a16="http://schemas.microsoft.com/office/drawing/2014/main" id="{773D2157-4665-4AF4-8E58-FE656891A63A}"/>
                </a:ext>
              </a:extLst>
            </p:cNvPr>
            <p:cNvSpPr/>
            <p:nvPr/>
          </p:nvSpPr>
          <p:spPr>
            <a:xfrm>
              <a:off x="3680275" y="4844900"/>
              <a:ext cx="34700" cy="64550"/>
            </a:xfrm>
            <a:custGeom>
              <a:avLst/>
              <a:gdLst/>
              <a:ahLst/>
              <a:cxnLst/>
              <a:rect l="l" t="t" r="r" b="b"/>
              <a:pathLst>
                <a:path w="1388" h="2582" extrusionOk="0">
                  <a:moveTo>
                    <a:pt x="687" y="0"/>
                  </a:moveTo>
                  <a:cubicBezTo>
                    <a:pt x="306" y="0"/>
                    <a:pt x="1" y="305"/>
                    <a:pt x="1" y="687"/>
                  </a:cubicBezTo>
                  <a:lnTo>
                    <a:pt x="1" y="1895"/>
                  </a:lnTo>
                  <a:cubicBezTo>
                    <a:pt x="1" y="2277"/>
                    <a:pt x="306" y="2582"/>
                    <a:pt x="687" y="2582"/>
                  </a:cubicBezTo>
                  <a:cubicBezTo>
                    <a:pt x="1069" y="2582"/>
                    <a:pt x="1387" y="2277"/>
                    <a:pt x="1387" y="1895"/>
                  </a:cubicBezTo>
                  <a:lnTo>
                    <a:pt x="1387" y="687"/>
                  </a:lnTo>
                  <a:cubicBezTo>
                    <a:pt x="1387" y="305"/>
                    <a:pt x="1069" y="0"/>
                    <a:pt x="68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522;p23">
              <a:extLst>
                <a:ext uri="{FF2B5EF4-FFF2-40B4-BE49-F238E27FC236}">
                  <a16:creationId xmlns:a16="http://schemas.microsoft.com/office/drawing/2014/main" id="{0D23D6BA-9F6F-4607-8C28-68B2DB742CAF}"/>
                </a:ext>
              </a:extLst>
            </p:cNvPr>
            <p:cNvSpPr/>
            <p:nvPr/>
          </p:nvSpPr>
          <p:spPr>
            <a:xfrm>
              <a:off x="3783600" y="4846500"/>
              <a:ext cx="34650" cy="64525"/>
            </a:xfrm>
            <a:custGeom>
              <a:avLst/>
              <a:gdLst/>
              <a:ahLst/>
              <a:cxnLst/>
              <a:rect l="l" t="t" r="r" b="b"/>
              <a:pathLst>
                <a:path w="1386" h="2581" extrusionOk="0">
                  <a:moveTo>
                    <a:pt x="699" y="0"/>
                  </a:moveTo>
                  <a:cubicBezTo>
                    <a:pt x="318" y="0"/>
                    <a:pt x="0" y="305"/>
                    <a:pt x="0" y="687"/>
                  </a:cubicBezTo>
                  <a:lnTo>
                    <a:pt x="0" y="1894"/>
                  </a:lnTo>
                  <a:cubicBezTo>
                    <a:pt x="0" y="2276"/>
                    <a:pt x="318" y="2581"/>
                    <a:pt x="699" y="2581"/>
                  </a:cubicBezTo>
                  <a:cubicBezTo>
                    <a:pt x="1080" y="2581"/>
                    <a:pt x="1386" y="2276"/>
                    <a:pt x="1386" y="1894"/>
                  </a:cubicBezTo>
                  <a:lnTo>
                    <a:pt x="1386" y="687"/>
                  </a:lnTo>
                  <a:cubicBezTo>
                    <a:pt x="1386" y="305"/>
                    <a:pt x="1080" y="0"/>
                    <a:pt x="699" y="0"/>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523;p23">
              <a:extLst>
                <a:ext uri="{FF2B5EF4-FFF2-40B4-BE49-F238E27FC236}">
                  <a16:creationId xmlns:a16="http://schemas.microsoft.com/office/drawing/2014/main" id="{A3ED084B-06DE-473C-AF09-BE78F063724C}"/>
                </a:ext>
              </a:extLst>
            </p:cNvPr>
            <p:cNvSpPr/>
            <p:nvPr/>
          </p:nvSpPr>
          <p:spPr>
            <a:xfrm>
              <a:off x="3749275" y="4844900"/>
              <a:ext cx="34350" cy="64550"/>
            </a:xfrm>
            <a:custGeom>
              <a:avLst/>
              <a:gdLst/>
              <a:ahLst/>
              <a:cxnLst/>
              <a:rect l="l" t="t" r="r" b="b"/>
              <a:pathLst>
                <a:path w="1374" h="2582" extrusionOk="0">
                  <a:moveTo>
                    <a:pt x="687" y="0"/>
                  </a:moveTo>
                  <a:cubicBezTo>
                    <a:pt x="305" y="0"/>
                    <a:pt x="0" y="305"/>
                    <a:pt x="0" y="687"/>
                  </a:cubicBezTo>
                  <a:lnTo>
                    <a:pt x="0" y="1895"/>
                  </a:lnTo>
                  <a:cubicBezTo>
                    <a:pt x="0" y="2277"/>
                    <a:pt x="305" y="2582"/>
                    <a:pt x="687" y="2582"/>
                  </a:cubicBezTo>
                  <a:cubicBezTo>
                    <a:pt x="1068" y="2582"/>
                    <a:pt x="1373" y="2277"/>
                    <a:pt x="1373" y="1895"/>
                  </a:cubicBezTo>
                  <a:lnTo>
                    <a:pt x="1373" y="687"/>
                  </a:lnTo>
                  <a:cubicBezTo>
                    <a:pt x="1373" y="305"/>
                    <a:pt x="1068" y="0"/>
                    <a:pt x="68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524;p23">
              <a:extLst>
                <a:ext uri="{FF2B5EF4-FFF2-40B4-BE49-F238E27FC236}">
                  <a16:creationId xmlns:a16="http://schemas.microsoft.com/office/drawing/2014/main" id="{6D5B62AA-3B43-4B02-A491-7F36E5037877}"/>
                </a:ext>
              </a:extLst>
            </p:cNvPr>
            <p:cNvSpPr/>
            <p:nvPr/>
          </p:nvSpPr>
          <p:spPr>
            <a:xfrm>
              <a:off x="3852550" y="4846800"/>
              <a:ext cx="34675" cy="64550"/>
            </a:xfrm>
            <a:custGeom>
              <a:avLst/>
              <a:gdLst/>
              <a:ahLst/>
              <a:cxnLst/>
              <a:rect l="l" t="t" r="r" b="b"/>
              <a:pathLst>
                <a:path w="1387" h="2582" extrusionOk="0">
                  <a:moveTo>
                    <a:pt x="700" y="1"/>
                  </a:moveTo>
                  <a:cubicBezTo>
                    <a:pt x="319" y="1"/>
                    <a:pt x="1" y="306"/>
                    <a:pt x="1" y="687"/>
                  </a:cubicBezTo>
                  <a:lnTo>
                    <a:pt x="1" y="1895"/>
                  </a:lnTo>
                  <a:cubicBezTo>
                    <a:pt x="1" y="2277"/>
                    <a:pt x="319" y="2582"/>
                    <a:pt x="700" y="2582"/>
                  </a:cubicBezTo>
                  <a:cubicBezTo>
                    <a:pt x="1082" y="2582"/>
                    <a:pt x="1387" y="2277"/>
                    <a:pt x="1387" y="1895"/>
                  </a:cubicBezTo>
                  <a:lnTo>
                    <a:pt x="1387" y="687"/>
                  </a:lnTo>
                  <a:cubicBezTo>
                    <a:pt x="1387" y="306"/>
                    <a:pt x="1082" y="1"/>
                    <a:pt x="700" y="1"/>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525;p23">
              <a:extLst>
                <a:ext uri="{FF2B5EF4-FFF2-40B4-BE49-F238E27FC236}">
                  <a16:creationId xmlns:a16="http://schemas.microsoft.com/office/drawing/2014/main" id="{C547CAD7-9061-407C-925D-1EECF75387A2}"/>
                </a:ext>
              </a:extLst>
            </p:cNvPr>
            <p:cNvSpPr/>
            <p:nvPr/>
          </p:nvSpPr>
          <p:spPr>
            <a:xfrm>
              <a:off x="3818225" y="4845225"/>
              <a:ext cx="34350" cy="64525"/>
            </a:xfrm>
            <a:custGeom>
              <a:avLst/>
              <a:gdLst/>
              <a:ahLst/>
              <a:cxnLst/>
              <a:rect l="l" t="t" r="r" b="b"/>
              <a:pathLst>
                <a:path w="1374" h="2581" extrusionOk="0">
                  <a:moveTo>
                    <a:pt x="687" y="0"/>
                  </a:moveTo>
                  <a:cubicBezTo>
                    <a:pt x="306" y="0"/>
                    <a:pt x="1" y="306"/>
                    <a:pt x="1" y="687"/>
                  </a:cubicBezTo>
                  <a:lnTo>
                    <a:pt x="1" y="1894"/>
                  </a:lnTo>
                  <a:cubicBezTo>
                    <a:pt x="1" y="2276"/>
                    <a:pt x="306" y="2581"/>
                    <a:pt x="687" y="2581"/>
                  </a:cubicBezTo>
                  <a:cubicBezTo>
                    <a:pt x="1068" y="2581"/>
                    <a:pt x="1374" y="2276"/>
                    <a:pt x="1374" y="1894"/>
                  </a:cubicBezTo>
                  <a:lnTo>
                    <a:pt x="1374" y="687"/>
                  </a:lnTo>
                  <a:cubicBezTo>
                    <a:pt x="1374" y="306"/>
                    <a:pt x="1068" y="0"/>
                    <a:pt x="68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526;p23">
              <a:extLst>
                <a:ext uri="{FF2B5EF4-FFF2-40B4-BE49-F238E27FC236}">
                  <a16:creationId xmlns:a16="http://schemas.microsoft.com/office/drawing/2014/main" id="{B92D9EEA-A939-4649-B313-5E72177C5DD3}"/>
                </a:ext>
              </a:extLst>
            </p:cNvPr>
            <p:cNvSpPr/>
            <p:nvPr/>
          </p:nvSpPr>
          <p:spPr>
            <a:xfrm>
              <a:off x="3887200" y="4845225"/>
              <a:ext cx="34350" cy="64525"/>
            </a:xfrm>
            <a:custGeom>
              <a:avLst/>
              <a:gdLst/>
              <a:ahLst/>
              <a:cxnLst/>
              <a:rect l="l" t="t" r="r" b="b"/>
              <a:pathLst>
                <a:path w="1374" h="2581" extrusionOk="0">
                  <a:moveTo>
                    <a:pt x="687" y="0"/>
                  </a:moveTo>
                  <a:cubicBezTo>
                    <a:pt x="306" y="0"/>
                    <a:pt x="1" y="306"/>
                    <a:pt x="1" y="687"/>
                  </a:cubicBezTo>
                  <a:lnTo>
                    <a:pt x="1" y="1894"/>
                  </a:lnTo>
                  <a:cubicBezTo>
                    <a:pt x="1" y="2276"/>
                    <a:pt x="306" y="2581"/>
                    <a:pt x="687" y="2581"/>
                  </a:cubicBezTo>
                  <a:cubicBezTo>
                    <a:pt x="1069" y="2581"/>
                    <a:pt x="1374" y="2276"/>
                    <a:pt x="1374" y="1894"/>
                  </a:cubicBezTo>
                  <a:lnTo>
                    <a:pt x="1374" y="687"/>
                  </a:lnTo>
                  <a:cubicBezTo>
                    <a:pt x="1374" y="306"/>
                    <a:pt x="1069" y="0"/>
                    <a:pt x="68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 name="Google Shape;139;p16">
            <a:extLst>
              <a:ext uri="{FF2B5EF4-FFF2-40B4-BE49-F238E27FC236}">
                <a16:creationId xmlns:a16="http://schemas.microsoft.com/office/drawing/2014/main" id="{0B5E609B-BBCD-44D8-B80D-F4171BFE5E29}"/>
              </a:ext>
            </a:extLst>
          </p:cNvPr>
          <p:cNvSpPr/>
          <p:nvPr/>
        </p:nvSpPr>
        <p:spPr>
          <a:xfrm>
            <a:off x="10799065" y="3611896"/>
            <a:ext cx="517886" cy="827417"/>
          </a:xfrm>
          <a:custGeom>
            <a:avLst/>
            <a:gdLst/>
            <a:ahLst/>
            <a:cxnLst/>
            <a:rect l="l" t="t" r="r" b="b"/>
            <a:pathLst>
              <a:path w="25189" h="40244" extrusionOk="0">
                <a:moveTo>
                  <a:pt x="1732" y="0"/>
                </a:moveTo>
                <a:cubicBezTo>
                  <a:pt x="1395" y="0"/>
                  <a:pt x="1080" y="228"/>
                  <a:pt x="998" y="567"/>
                </a:cubicBezTo>
                <a:cubicBezTo>
                  <a:pt x="1" y="4730"/>
                  <a:pt x="1262" y="9309"/>
                  <a:pt x="4221" y="12248"/>
                </a:cubicBezTo>
                <a:cubicBezTo>
                  <a:pt x="6575" y="14564"/>
                  <a:pt x="9740" y="15770"/>
                  <a:pt x="12528" y="16845"/>
                </a:cubicBezTo>
                <a:cubicBezTo>
                  <a:pt x="15203" y="17862"/>
                  <a:pt x="18218" y="19010"/>
                  <a:pt x="20328" y="21102"/>
                </a:cubicBezTo>
                <a:cubicBezTo>
                  <a:pt x="22193" y="22949"/>
                  <a:pt x="23455" y="26151"/>
                  <a:pt x="22212" y="28656"/>
                </a:cubicBezTo>
                <a:cubicBezTo>
                  <a:pt x="21251" y="30616"/>
                  <a:pt x="18915" y="31954"/>
                  <a:pt x="15316" y="32632"/>
                </a:cubicBezTo>
                <a:cubicBezTo>
                  <a:pt x="14206" y="32839"/>
                  <a:pt x="13075" y="33009"/>
                  <a:pt x="11963" y="33160"/>
                </a:cubicBezTo>
                <a:cubicBezTo>
                  <a:pt x="10664" y="33348"/>
                  <a:pt x="9307" y="33536"/>
                  <a:pt x="7969" y="33818"/>
                </a:cubicBezTo>
                <a:cubicBezTo>
                  <a:pt x="6632" y="34082"/>
                  <a:pt x="5105" y="34496"/>
                  <a:pt x="3806" y="35401"/>
                </a:cubicBezTo>
                <a:cubicBezTo>
                  <a:pt x="2337" y="36438"/>
                  <a:pt x="1470" y="37963"/>
                  <a:pt x="1470" y="39490"/>
                </a:cubicBezTo>
                <a:cubicBezTo>
                  <a:pt x="1470" y="39904"/>
                  <a:pt x="1809" y="40243"/>
                  <a:pt x="2224" y="40243"/>
                </a:cubicBezTo>
                <a:cubicBezTo>
                  <a:pt x="2638" y="40243"/>
                  <a:pt x="2977" y="39904"/>
                  <a:pt x="2977" y="39490"/>
                </a:cubicBezTo>
                <a:cubicBezTo>
                  <a:pt x="2977" y="38472"/>
                  <a:pt x="3618" y="37360"/>
                  <a:pt x="4673" y="36626"/>
                </a:cubicBezTo>
                <a:cubicBezTo>
                  <a:pt x="5746" y="35891"/>
                  <a:pt x="7084" y="35533"/>
                  <a:pt x="8270" y="35288"/>
                </a:cubicBezTo>
                <a:cubicBezTo>
                  <a:pt x="9551" y="35024"/>
                  <a:pt x="10890" y="34836"/>
                  <a:pt x="12189" y="34647"/>
                </a:cubicBezTo>
                <a:cubicBezTo>
                  <a:pt x="13301" y="34496"/>
                  <a:pt x="14450" y="34328"/>
                  <a:pt x="15600" y="34120"/>
                </a:cubicBezTo>
                <a:cubicBezTo>
                  <a:pt x="19744" y="33328"/>
                  <a:pt x="22362" y="31765"/>
                  <a:pt x="23568" y="29316"/>
                </a:cubicBezTo>
                <a:cubicBezTo>
                  <a:pt x="25188" y="26019"/>
                  <a:pt x="23568" y="22195"/>
                  <a:pt x="21383" y="20028"/>
                </a:cubicBezTo>
                <a:cubicBezTo>
                  <a:pt x="19047" y="17711"/>
                  <a:pt x="15863" y="16506"/>
                  <a:pt x="13075" y="15431"/>
                </a:cubicBezTo>
                <a:cubicBezTo>
                  <a:pt x="10418" y="14414"/>
                  <a:pt x="7404" y="13265"/>
                  <a:pt x="5294" y="11173"/>
                </a:cubicBezTo>
                <a:cubicBezTo>
                  <a:pt x="2694" y="8593"/>
                  <a:pt x="1583" y="4579"/>
                  <a:pt x="2468" y="925"/>
                </a:cubicBezTo>
                <a:cubicBezTo>
                  <a:pt x="2563" y="530"/>
                  <a:pt x="2317" y="115"/>
                  <a:pt x="1903" y="20"/>
                </a:cubicBezTo>
                <a:cubicBezTo>
                  <a:pt x="1846" y="7"/>
                  <a:pt x="1788" y="0"/>
                  <a:pt x="173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40;p16">
            <a:extLst>
              <a:ext uri="{FF2B5EF4-FFF2-40B4-BE49-F238E27FC236}">
                <a16:creationId xmlns:a16="http://schemas.microsoft.com/office/drawing/2014/main" id="{48C64055-72B0-4068-A07E-E27553CFF823}"/>
              </a:ext>
            </a:extLst>
          </p:cNvPr>
          <p:cNvSpPr/>
          <p:nvPr/>
        </p:nvSpPr>
        <p:spPr>
          <a:xfrm>
            <a:off x="8926275" y="1999436"/>
            <a:ext cx="2939134" cy="1670993"/>
          </a:xfrm>
          <a:custGeom>
            <a:avLst/>
            <a:gdLst/>
            <a:ahLst/>
            <a:cxnLst/>
            <a:rect l="l" t="t" r="r" b="b"/>
            <a:pathLst>
              <a:path w="142954" h="81274" extrusionOk="0">
                <a:moveTo>
                  <a:pt x="133" y="0"/>
                </a:moveTo>
                <a:cubicBezTo>
                  <a:pt x="58" y="0"/>
                  <a:pt x="1" y="57"/>
                  <a:pt x="1" y="133"/>
                </a:cubicBezTo>
                <a:lnTo>
                  <a:pt x="1" y="81123"/>
                </a:lnTo>
                <a:cubicBezTo>
                  <a:pt x="1" y="81198"/>
                  <a:pt x="58" y="81273"/>
                  <a:pt x="133" y="81273"/>
                </a:cubicBezTo>
                <a:lnTo>
                  <a:pt x="142823" y="81273"/>
                </a:lnTo>
                <a:cubicBezTo>
                  <a:pt x="142898" y="81273"/>
                  <a:pt x="142954" y="81198"/>
                  <a:pt x="142954" y="81123"/>
                </a:cubicBezTo>
                <a:lnTo>
                  <a:pt x="142954" y="133"/>
                </a:lnTo>
                <a:cubicBezTo>
                  <a:pt x="142954" y="57"/>
                  <a:pt x="142898" y="0"/>
                  <a:pt x="142823" y="0"/>
                </a:cubicBezTo>
                <a:close/>
              </a:path>
            </a:pathLst>
          </a:cu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41;p16">
            <a:extLst>
              <a:ext uri="{FF2B5EF4-FFF2-40B4-BE49-F238E27FC236}">
                <a16:creationId xmlns:a16="http://schemas.microsoft.com/office/drawing/2014/main" id="{ECA32DD5-33F4-4B7C-9592-CE4911D3D1EB}"/>
              </a:ext>
            </a:extLst>
          </p:cNvPr>
          <p:cNvSpPr/>
          <p:nvPr/>
        </p:nvSpPr>
        <p:spPr>
          <a:xfrm>
            <a:off x="10188618" y="3670409"/>
            <a:ext cx="431883" cy="522142"/>
          </a:xfrm>
          <a:custGeom>
            <a:avLst/>
            <a:gdLst/>
            <a:ahLst/>
            <a:cxnLst/>
            <a:rect l="l" t="t" r="r" b="b"/>
            <a:pathLst>
              <a:path w="21006" h="25396" extrusionOk="0">
                <a:moveTo>
                  <a:pt x="4522" y="0"/>
                </a:moveTo>
                <a:lnTo>
                  <a:pt x="1" y="25396"/>
                </a:lnTo>
                <a:lnTo>
                  <a:pt x="21006" y="25396"/>
                </a:lnTo>
                <a:lnTo>
                  <a:pt x="16485" y="0"/>
                </a:lnTo>
                <a:close/>
              </a:path>
            </a:pathLst>
          </a:cu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42;p16">
            <a:extLst>
              <a:ext uri="{FF2B5EF4-FFF2-40B4-BE49-F238E27FC236}">
                <a16:creationId xmlns:a16="http://schemas.microsoft.com/office/drawing/2014/main" id="{19BE7E25-BC56-4198-B4E7-190D33C2042C}"/>
              </a:ext>
            </a:extLst>
          </p:cNvPr>
          <p:cNvSpPr/>
          <p:nvPr/>
        </p:nvSpPr>
        <p:spPr>
          <a:xfrm>
            <a:off x="10188618" y="3670409"/>
            <a:ext cx="431883" cy="522142"/>
          </a:xfrm>
          <a:custGeom>
            <a:avLst/>
            <a:gdLst/>
            <a:ahLst/>
            <a:cxnLst/>
            <a:rect l="l" t="t" r="r" b="b"/>
            <a:pathLst>
              <a:path w="21006" h="25396" extrusionOk="0">
                <a:moveTo>
                  <a:pt x="4522" y="0"/>
                </a:moveTo>
                <a:lnTo>
                  <a:pt x="1" y="25396"/>
                </a:lnTo>
                <a:lnTo>
                  <a:pt x="21006" y="25396"/>
                </a:lnTo>
                <a:lnTo>
                  <a:pt x="20328" y="21610"/>
                </a:lnTo>
                <a:lnTo>
                  <a:pt x="12415" y="21610"/>
                </a:lnTo>
                <a:cubicBezTo>
                  <a:pt x="7913" y="21610"/>
                  <a:pt x="4522" y="17540"/>
                  <a:pt x="5294" y="13112"/>
                </a:cubicBezTo>
                <a:lnTo>
                  <a:pt x="7630" y="0"/>
                </a:lnTo>
                <a:close/>
              </a:path>
            </a:pathLst>
          </a:cu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43;p16">
            <a:extLst>
              <a:ext uri="{FF2B5EF4-FFF2-40B4-BE49-F238E27FC236}">
                <a16:creationId xmlns:a16="http://schemas.microsoft.com/office/drawing/2014/main" id="{6D141D88-45CC-4A8A-BC2F-08221247B37C}"/>
              </a:ext>
            </a:extLst>
          </p:cNvPr>
          <p:cNvSpPr/>
          <p:nvPr/>
        </p:nvSpPr>
        <p:spPr>
          <a:xfrm>
            <a:off x="9929480" y="4192531"/>
            <a:ext cx="932725" cy="127472"/>
          </a:xfrm>
          <a:custGeom>
            <a:avLst/>
            <a:gdLst/>
            <a:ahLst/>
            <a:cxnLst/>
            <a:rect l="l" t="t" r="r" b="b"/>
            <a:pathLst>
              <a:path w="45366" h="6200" extrusionOk="0">
                <a:moveTo>
                  <a:pt x="3090" y="1"/>
                </a:moveTo>
                <a:cubicBezTo>
                  <a:pt x="1377" y="1"/>
                  <a:pt x="1" y="1395"/>
                  <a:pt x="1" y="3110"/>
                </a:cubicBezTo>
                <a:cubicBezTo>
                  <a:pt x="1" y="4806"/>
                  <a:pt x="1377" y="6200"/>
                  <a:pt x="3090" y="6200"/>
                </a:cubicBezTo>
                <a:lnTo>
                  <a:pt x="42276" y="6200"/>
                </a:lnTo>
                <a:cubicBezTo>
                  <a:pt x="43991" y="6200"/>
                  <a:pt x="45366" y="4806"/>
                  <a:pt x="45366" y="3110"/>
                </a:cubicBezTo>
                <a:cubicBezTo>
                  <a:pt x="45366" y="1395"/>
                  <a:pt x="43991" y="1"/>
                  <a:pt x="42276" y="1"/>
                </a:cubicBezTo>
                <a:close/>
              </a:path>
            </a:pathLst>
          </a:cu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44;p16">
            <a:extLst>
              <a:ext uri="{FF2B5EF4-FFF2-40B4-BE49-F238E27FC236}">
                <a16:creationId xmlns:a16="http://schemas.microsoft.com/office/drawing/2014/main" id="{C6B47CD2-32B4-4C74-8AD4-CFE10872258D}"/>
              </a:ext>
            </a:extLst>
          </p:cNvPr>
          <p:cNvSpPr/>
          <p:nvPr/>
        </p:nvSpPr>
        <p:spPr>
          <a:xfrm>
            <a:off x="9929480" y="4192531"/>
            <a:ext cx="932355" cy="127472"/>
          </a:xfrm>
          <a:custGeom>
            <a:avLst/>
            <a:gdLst/>
            <a:ahLst/>
            <a:cxnLst/>
            <a:rect l="l" t="t" r="r" b="b"/>
            <a:pathLst>
              <a:path w="45348" h="6200" extrusionOk="0">
                <a:moveTo>
                  <a:pt x="3090" y="1"/>
                </a:moveTo>
                <a:cubicBezTo>
                  <a:pt x="1377" y="1"/>
                  <a:pt x="1" y="1395"/>
                  <a:pt x="1" y="3110"/>
                </a:cubicBezTo>
                <a:cubicBezTo>
                  <a:pt x="1" y="4806"/>
                  <a:pt x="1377" y="6200"/>
                  <a:pt x="3090" y="6200"/>
                </a:cubicBezTo>
                <a:lnTo>
                  <a:pt x="42276" y="6200"/>
                </a:lnTo>
                <a:cubicBezTo>
                  <a:pt x="43859" y="6200"/>
                  <a:pt x="45159" y="5012"/>
                  <a:pt x="45348" y="3487"/>
                </a:cubicBezTo>
                <a:lnTo>
                  <a:pt x="6707" y="3487"/>
                </a:lnTo>
                <a:cubicBezTo>
                  <a:pt x="4994" y="3487"/>
                  <a:pt x="3600" y="2111"/>
                  <a:pt x="3600" y="397"/>
                </a:cubicBezTo>
                <a:cubicBezTo>
                  <a:pt x="3600" y="264"/>
                  <a:pt x="3618" y="133"/>
                  <a:pt x="3637" y="1"/>
                </a:cubicBezTo>
                <a:close/>
              </a:path>
            </a:pathLst>
          </a:cu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45;p16">
            <a:extLst>
              <a:ext uri="{FF2B5EF4-FFF2-40B4-BE49-F238E27FC236}">
                <a16:creationId xmlns:a16="http://schemas.microsoft.com/office/drawing/2014/main" id="{330F7A07-8275-4516-B29F-78E39FFD8E67}"/>
              </a:ext>
            </a:extLst>
          </p:cNvPr>
          <p:cNvSpPr/>
          <p:nvPr/>
        </p:nvSpPr>
        <p:spPr>
          <a:xfrm>
            <a:off x="9027389" y="2100530"/>
            <a:ext cx="2736947" cy="1468806"/>
          </a:xfrm>
          <a:custGeom>
            <a:avLst/>
            <a:gdLst/>
            <a:ahLst/>
            <a:cxnLst/>
            <a:rect l="l" t="t" r="r" b="b"/>
            <a:pathLst>
              <a:path w="133120" h="71440" extrusionOk="0">
                <a:moveTo>
                  <a:pt x="0" y="1"/>
                </a:moveTo>
                <a:lnTo>
                  <a:pt x="0" y="71440"/>
                </a:lnTo>
                <a:lnTo>
                  <a:pt x="133119" y="71440"/>
                </a:lnTo>
                <a:lnTo>
                  <a:pt x="13311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49;p16">
            <a:extLst>
              <a:ext uri="{FF2B5EF4-FFF2-40B4-BE49-F238E27FC236}">
                <a16:creationId xmlns:a16="http://schemas.microsoft.com/office/drawing/2014/main" id="{208E1183-82E8-4E16-A6BC-F6577097F81E}"/>
              </a:ext>
            </a:extLst>
          </p:cNvPr>
          <p:cNvSpPr/>
          <p:nvPr/>
        </p:nvSpPr>
        <p:spPr>
          <a:xfrm>
            <a:off x="10134772" y="2694714"/>
            <a:ext cx="101895" cy="54628"/>
          </a:xfrm>
          <a:custGeom>
            <a:avLst/>
            <a:gdLst/>
            <a:ahLst/>
            <a:cxnLst/>
            <a:rect l="l" t="t" r="r" b="b"/>
            <a:pathLst>
              <a:path w="4956" h="2657" extrusionOk="0">
                <a:moveTo>
                  <a:pt x="0" y="0"/>
                </a:moveTo>
                <a:lnTo>
                  <a:pt x="0" y="2656"/>
                </a:lnTo>
                <a:lnTo>
                  <a:pt x="4956" y="2656"/>
                </a:lnTo>
                <a:lnTo>
                  <a:pt x="4918" y="2638"/>
                </a:lnTo>
                <a:lnTo>
                  <a:pt x="4165" y="2638"/>
                </a:lnTo>
                <a:lnTo>
                  <a:pt x="4165" y="2242"/>
                </a:lnTo>
                <a:lnTo>
                  <a:pt x="0" y="0"/>
                </a:lnTo>
                <a:close/>
              </a:path>
            </a:pathLst>
          </a:custGeom>
          <a:solidFill>
            <a:srgbClr val="DBDB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53;p16">
            <a:extLst>
              <a:ext uri="{FF2B5EF4-FFF2-40B4-BE49-F238E27FC236}">
                <a16:creationId xmlns:a16="http://schemas.microsoft.com/office/drawing/2014/main" id="{11009D91-4D19-4D17-BA3B-AB0EDDBBFF15}"/>
              </a:ext>
            </a:extLst>
          </p:cNvPr>
          <p:cNvSpPr/>
          <p:nvPr/>
        </p:nvSpPr>
        <p:spPr>
          <a:xfrm>
            <a:off x="9246621" y="4911843"/>
            <a:ext cx="2298485" cy="79033"/>
          </a:xfrm>
          <a:custGeom>
            <a:avLst/>
            <a:gdLst/>
            <a:ahLst/>
            <a:cxnLst/>
            <a:rect l="l" t="t" r="r" b="b"/>
            <a:pathLst>
              <a:path w="111794" h="3844" extrusionOk="0">
                <a:moveTo>
                  <a:pt x="1" y="0"/>
                </a:moveTo>
                <a:lnTo>
                  <a:pt x="1" y="3786"/>
                </a:lnTo>
                <a:cubicBezTo>
                  <a:pt x="1" y="3824"/>
                  <a:pt x="19" y="3844"/>
                  <a:pt x="56" y="3844"/>
                </a:cubicBezTo>
                <a:lnTo>
                  <a:pt x="111736" y="3844"/>
                </a:lnTo>
                <a:cubicBezTo>
                  <a:pt x="111756" y="3844"/>
                  <a:pt x="111793" y="3824"/>
                  <a:pt x="111793" y="3786"/>
                </a:cubicBezTo>
                <a:lnTo>
                  <a:pt x="11179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54;p16">
            <a:extLst>
              <a:ext uri="{FF2B5EF4-FFF2-40B4-BE49-F238E27FC236}">
                <a16:creationId xmlns:a16="http://schemas.microsoft.com/office/drawing/2014/main" id="{513B8B9A-3F23-4D84-A8EB-1DED49A4F508}"/>
              </a:ext>
            </a:extLst>
          </p:cNvPr>
          <p:cNvSpPr/>
          <p:nvPr/>
        </p:nvSpPr>
        <p:spPr>
          <a:xfrm>
            <a:off x="9236916" y="4403250"/>
            <a:ext cx="2317852" cy="532216"/>
          </a:xfrm>
          <a:custGeom>
            <a:avLst/>
            <a:gdLst/>
            <a:ahLst/>
            <a:cxnLst/>
            <a:rect l="l" t="t" r="r" b="b"/>
            <a:pathLst>
              <a:path w="112736" h="25886" extrusionOk="0">
                <a:moveTo>
                  <a:pt x="21761" y="0"/>
                </a:moveTo>
                <a:cubicBezTo>
                  <a:pt x="20480" y="20"/>
                  <a:pt x="18840" y="792"/>
                  <a:pt x="18106" y="1753"/>
                </a:cubicBezTo>
                <a:lnTo>
                  <a:pt x="736" y="24172"/>
                </a:lnTo>
                <a:cubicBezTo>
                  <a:pt x="1" y="25114"/>
                  <a:pt x="962" y="25886"/>
                  <a:pt x="2884" y="25886"/>
                </a:cubicBezTo>
                <a:lnTo>
                  <a:pt x="109816" y="25886"/>
                </a:lnTo>
                <a:cubicBezTo>
                  <a:pt x="111756" y="25886"/>
                  <a:pt x="112735" y="25094"/>
                  <a:pt x="112039" y="24134"/>
                </a:cubicBezTo>
                <a:lnTo>
                  <a:pt x="95875" y="1753"/>
                </a:lnTo>
                <a:cubicBezTo>
                  <a:pt x="95159" y="774"/>
                  <a:pt x="93557" y="0"/>
                  <a:pt x="922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55;p16">
            <a:extLst>
              <a:ext uri="{FF2B5EF4-FFF2-40B4-BE49-F238E27FC236}">
                <a16:creationId xmlns:a16="http://schemas.microsoft.com/office/drawing/2014/main" id="{A13E7D3E-1E9C-466F-B1BB-44D42BB857AD}"/>
              </a:ext>
            </a:extLst>
          </p:cNvPr>
          <p:cNvSpPr/>
          <p:nvPr/>
        </p:nvSpPr>
        <p:spPr>
          <a:xfrm>
            <a:off x="9608929" y="4450127"/>
            <a:ext cx="178029" cy="90279"/>
          </a:xfrm>
          <a:custGeom>
            <a:avLst/>
            <a:gdLst/>
            <a:ahLst/>
            <a:cxnLst/>
            <a:rect l="l" t="t" r="r" b="b"/>
            <a:pathLst>
              <a:path w="8659" h="4391" extrusionOk="0">
                <a:moveTo>
                  <a:pt x="7699" y="1"/>
                </a:moveTo>
                <a:lnTo>
                  <a:pt x="4006" y="38"/>
                </a:lnTo>
                <a:cubicBezTo>
                  <a:pt x="3346" y="38"/>
                  <a:pt x="2537" y="415"/>
                  <a:pt x="2198" y="905"/>
                </a:cubicBezTo>
                <a:lnTo>
                  <a:pt x="332" y="3543"/>
                </a:lnTo>
                <a:cubicBezTo>
                  <a:pt x="1" y="4002"/>
                  <a:pt x="299" y="4390"/>
                  <a:pt x="979" y="4390"/>
                </a:cubicBezTo>
                <a:cubicBezTo>
                  <a:pt x="996" y="4390"/>
                  <a:pt x="1012" y="4390"/>
                  <a:pt x="1029" y="4390"/>
                </a:cubicBezTo>
                <a:lnTo>
                  <a:pt x="5023" y="4371"/>
                </a:lnTo>
                <a:cubicBezTo>
                  <a:pt x="5739" y="4371"/>
                  <a:pt x="6549" y="3975"/>
                  <a:pt x="6832" y="3505"/>
                </a:cubicBezTo>
                <a:lnTo>
                  <a:pt x="8377" y="867"/>
                </a:lnTo>
                <a:cubicBezTo>
                  <a:pt x="8659" y="377"/>
                  <a:pt x="8357" y="1"/>
                  <a:pt x="7699" y="1"/>
                </a:cubicBezTo>
                <a:close/>
              </a:path>
            </a:pathLst>
          </a:cu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56;p16">
            <a:extLst>
              <a:ext uri="{FF2B5EF4-FFF2-40B4-BE49-F238E27FC236}">
                <a16:creationId xmlns:a16="http://schemas.microsoft.com/office/drawing/2014/main" id="{88F65F04-C1F2-42B5-AA85-3911491B0742}"/>
              </a:ext>
            </a:extLst>
          </p:cNvPr>
          <p:cNvSpPr/>
          <p:nvPr/>
        </p:nvSpPr>
        <p:spPr>
          <a:xfrm>
            <a:off x="9790433" y="4448955"/>
            <a:ext cx="166577" cy="90649"/>
          </a:xfrm>
          <a:custGeom>
            <a:avLst/>
            <a:gdLst/>
            <a:ahLst/>
            <a:cxnLst/>
            <a:rect l="l" t="t" r="r" b="b"/>
            <a:pathLst>
              <a:path w="8102" h="4409" extrusionOk="0">
                <a:moveTo>
                  <a:pt x="7065" y="0"/>
                </a:moveTo>
                <a:lnTo>
                  <a:pt x="3372" y="38"/>
                </a:lnTo>
                <a:cubicBezTo>
                  <a:pt x="2714" y="38"/>
                  <a:pt x="1960" y="434"/>
                  <a:pt x="1715" y="905"/>
                </a:cubicBezTo>
                <a:lnTo>
                  <a:pt x="265" y="3562"/>
                </a:lnTo>
                <a:cubicBezTo>
                  <a:pt x="1" y="4032"/>
                  <a:pt x="378" y="4409"/>
                  <a:pt x="1094" y="4409"/>
                </a:cubicBezTo>
                <a:lnTo>
                  <a:pt x="5088" y="4391"/>
                </a:lnTo>
                <a:cubicBezTo>
                  <a:pt x="5804" y="4391"/>
                  <a:pt x="6537" y="3994"/>
                  <a:pt x="6745" y="3524"/>
                </a:cubicBezTo>
                <a:lnTo>
                  <a:pt x="7894" y="867"/>
                </a:lnTo>
                <a:cubicBezTo>
                  <a:pt x="8102" y="377"/>
                  <a:pt x="7725" y="0"/>
                  <a:pt x="7065" y="0"/>
                </a:cubicBezTo>
                <a:close/>
              </a:path>
            </a:pathLst>
          </a:cu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157;p16">
            <a:extLst>
              <a:ext uri="{FF2B5EF4-FFF2-40B4-BE49-F238E27FC236}">
                <a16:creationId xmlns:a16="http://schemas.microsoft.com/office/drawing/2014/main" id="{AEEADD5E-B970-4988-B038-9002480FAA6A}"/>
              </a:ext>
            </a:extLst>
          </p:cNvPr>
          <p:cNvSpPr/>
          <p:nvPr/>
        </p:nvSpPr>
        <p:spPr>
          <a:xfrm>
            <a:off x="9971710" y="4447804"/>
            <a:ext cx="154961" cy="91040"/>
          </a:xfrm>
          <a:custGeom>
            <a:avLst/>
            <a:gdLst/>
            <a:ahLst/>
            <a:cxnLst/>
            <a:rect l="l" t="t" r="r" b="b"/>
            <a:pathLst>
              <a:path w="7537" h="4428" extrusionOk="0">
                <a:moveTo>
                  <a:pt x="6444" y="1"/>
                </a:moveTo>
                <a:lnTo>
                  <a:pt x="2751" y="38"/>
                </a:lnTo>
                <a:cubicBezTo>
                  <a:pt x="2091" y="38"/>
                  <a:pt x="1413" y="433"/>
                  <a:pt x="1225" y="905"/>
                </a:cubicBezTo>
                <a:lnTo>
                  <a:pt x="189" y="3561"/>
                </a:lnTo>
                <a:cubicBezTo>
                  <a:pt x="1" y="4032"/>
                  <a:pt x="433" y="4427"/>
                  <a:pt x="1149" y="4427"/>
                </a:cubicBezTo>
                <a:lnTo>
                  <a:pt x="5143" y="4409"/>
                </a:lnTo>
                <a:cubicBezTo>
                  <a:pt x="5859" y="4389"/>
                  <a:pt x="6557" y="4013"/>
                  <a:pt x="6688" y="3523"/>
                </a:cubicBezTo>
                <a:lnTo>
                  <a:pt x="7404" y="867"/>
                </a:lnTo>
                <a:cubicBezTo>
                  <a:pt x="7537" y="377"/>
                  <a:pt x="7102" y="1"/>
                  <a:pt x="6444" y="1"/>
                </a:cubicBezTo>
                <a:close/>
              </a:path>
            </a:pathLst>
          </a:cu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158;p16">
            <a:extLst>
              <a:ext uri="{FF2B5EF4-FFF2-40B4-BE49-F238E27FC236}">
                <a16:creationId xmlns:a16="http://schemas.microsoft.com/office/drawing/2014/main" id="{602AF58D-E9C5-4508-8DA7-CB17C1C7884B}"/>
              </a:ext>
            </a:extLst>
          </p:cNvPr>
          <p:cNvSpPr/>
          <p:nvPr/>
        </p:nvSpPr>
        <p:spPr>
          <a:xfrm>
            <a:off x="10153358" y="4446632"/>
            <a:ext cx="142974" cy="91060"/>
          </a:xfrm>
          <a:custGeom>
            <a:avLst/>
            <a:gdLst/>
            <a:ahLst/>
            <a:cxnLst/>
            <a:rect l="l" t="t" r="r" b="b"/>
            <a:pathLst>
              <a:path w="6954" h="4429" extrusionOk="0">
                <a:moveTo>
                  <a:pt x="5803" y="0"/>
                </a:moveTo>
                <a:lnTo>
                  <a:pt x="2130" y="38"/>
                </a:lnTo>
                <a:cubicBezTo>
                  <a:pt x="1452" y="38"/>
                  <a:pt x="830" y="434"/>
                  <a:pt x="717" y="905"/>
                </a:cubicBezTo>
                <a:lnTo>
                  <a:pt x="114" y="3580"/>
                </a:lnTo>
                <a:cubicBezTo>
                  <a:pt x="1" y="4052"/>
                  <a:pt x="491" y="4428"/>
                  <a:pt x="1206" y="4428"/>
                </a:cubicBezTo>
                <a:lnTo>
                  <a:pt x="5200" y="4409"/>
                </a:lnTo>
                <a:cubicBezTo>
                  <a:pt x="5916" y="4409"/>
                  <a:pt x="6539" y="4014"/>
                  <a:pt x="6594" y="3542"/>
                </a:cubicBezTo>
                <a:lnTo>
                  <a:pt x="6896" y="867"/>
                </a:lnTo>
                <a:cubicBezTo>
                  <a:pt x="6953" y="397"/>
                  <a:pt x="6463" y="0"/>
                  <a:pt x="5803" y="0"/>
                </a:cubicBezTo>
                <a:close/>
              </a:path>
            </a:pathLst>
          </a:cu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159;p16">
            <a:extLst>
              <a:ext uri="{FF2B5EF4-FFF2-40B4-BE49-F238E27FC236}">
                <a16:creationId xmlns:a16="http://schemas.microsoft.com/office/drawing/2014/main" id="{0365DAD6-43E3-470A-8EBA-84C7B768932C}"/>
              </a:ext>
            </a:extLst>
          </p:cNvPr>
          <p:cNvSpPr/>
          <p:nvPr/>
        </p:nvSpPr>
        <p:spPr>
          <a:xfrm>
            <a:off x="10334635" y="4445480"/>
            <a:ext cx="134812" cy="91430"/>
          </a:xfrm>
          <a:custGeom>
            <a:avLst/>
            <a:gdLst/>
            <a:ahLst/>
            <a:cxnLst/>
            <a:rect l="l" t="t" r="r" b="b"/>
            <a:pathLst>
              <a:path w="6557" h="4447" extrusionOk="0">
                <a:moveTo>
                  <a:pt x="5182" y="1"/>
                </a:moveTo>
                <a:lnTo>
                  <a:pt x="1508" y="38"/>
                </a:lnTo>
                <a:cubicBezTo>
                  <a:pt x="849" y="38"/>
                  <a:pt x="284" y="433"/>
                  <a:pt x="246" y="905"/>
                </a:cubicBezTo>
                <a:lnTo>
                  <a:pt x="38" y="3580"/>
                </a:lnTo>
                <a:cubicBezTo>
                  <a:pt x="1" y="4050"/>
                  <a:pt x="566" y="4447"/>
                  <a:pt x="1282" y="4447"/>
                </a:cubicBezTo>
                <a:lnTo>
                  <a:pt x="5276" y="4427"/>
                </a:lnTo>
                <a:cubicBezTo>
                  <a:pt x="5991" y="4427"/>
                  <a:pt x="6557" y="4032"/>
                  <a:pt x="6539" y="3542"/>
                </a:cubicBezTo>
                <a:lnTo>
                  <a:pt x="6426" y="867"/>
                </a:lnTo>
                <a:cubicBezTo>
                  <a:pt x="6406" y="396"/>
                  <a:pt x="5841" y="1"/>
                  <a:pt x="5182" y="1"/>
                </a:cubicBezTo>
                <a:close/>
              </a:path>
            </a:pathLst>
          </a:cu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160;p16">
            <a:extLst>
              <a:ext uri="{FF2B5EF4-FFF2-40B4-BE49-F238E27FC236}">
                <a16:creationId xmlns:a16="http://schemas.microsoft.com/office/drawing/2014/main" id="{2367C51A-316A-4374-9ED0-E4F757C19269}"/>
              </a:ext>
            </a:extLst>
          </p:cNvPr>
          <p:cNvSpPr/>
          <p:nvPr/>
        </p:nvSpPr>
        <p:spPr>
          <a:xfrm>
            <a:off x="10510115" y="4444699"/>
            <a:ext cx="140610" cy="91060"/>
          </a:xfrm>
          <a:custGeom>
            <a:avLst/>
            <a:gdLst/>
            <a:ahLst/>
            <a:cxnLst/>
            <a:rect l="l" t="t" r="r" b="b"/>
            <a:pathLst>
              <a:path w="6839" h="4429" extrusionOk="0">
                <a:moveTo>
                  <a:pt x="4890" y="0"/>
                </a:moveTo>
                <a:cubicBezTo>
                  <a:pt x="4874" y="0"/>
                  <a:pt x="4858" y="0"/>
                  <a:pt x="4841" y="1"/>
                </a:cubicBezTo>
                <a:lnTo>
                  <a:pt x="1169" y="19"/>
                </a:lnTo>
                <a:cubicBezTo>
                  <a:pt x="508" y="19"/>
                  <a:pt x="1" y="415"/>
                  <a:pt x="38" y="905"/>
                </a:cubicBezTo>
                <a:lnTo>
                  <a:pt x="264" y="3580"/>
                </a:lnTo>
                <a:cubicBezTo>
                  <a:pt x="301" y="4039"/>
                  <a:pt x="876" y="4428"/>
                  <a:pt x="1587" y="4428"/>
                </a:cubicBezTo>
                <a:cubicBezTo>
                  <a:pt x="1604" y="4428"/>
                  <a:pt x="1621" y="4428"/>
                  <a:pt x="1639" y="4427"/>
                </a:cubicBezTo>
                <a:lnTo>
                  <a:pt x="5615" y="4409"/>
                </a:lnTo>
                <a:cubicBezTo>
                  <a:pt x="6349" y="4409"/>
                  <a:pt x="6838" y="4013"/>
                  <a:pt x="6745" y="3543"/>
                </a:cubicBezTo>
                <a:lnTo>
                  <a:pt x="6217" y="848"/>
                </a:lnTo>
                <a:cubicBezTo>
                  <a:pt x="6125" y="389"/>
                  <a:pt x="5548" y="0"/>
                  <a:pt x="4890" y="0"/>
                </a:cubicBezTo>
                <a:close/>
              </a:path>
            </a:pathLst>
          </a:cu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161;p16">
            <a:extLst>
              <a:ext uri="{FF2B5EF4-FFF2-40B4-BE49-F238E27FC236}">
                <a16:creationId xmlns:a16="http://schemas.microsoft.com/office/drawing/2014/main" id="{871D5486-B496-41CF-87BC-85AFABFEA5A9}"/>
              </a:ext>
            </a:extLst>
          </p:cNvPr>
          <p:cNvSpPr/>
          <p:nvPr/>
        </p:nvSpPr>
        <p:spPr>
          <a:xfrm>
            <a:off x="10679776" y="4443527"/>
            <a:ext cx="152617" cy="91430"/>
          </a:xfrm>
          <a:custGeom>
            <a:avLst/>
            <a:gdLst/>
            <a:ahLst/>
            <a:cxnLst/>
            <a:rect l="l" t="t" r="r" b="b"/>
            <a:pathLst>
              <a:path w="7423" h="4447" extrusionOk="0">
                <a:moveTo>
                  <a:pt x="4847" y="0"/>
                </a:moveTo>
                <a:cubicBezTo>
                  <a:pt x="4833" y="0"/>
                  <a:pt x="4818" y="0"/>
                  <a:pt x="4803" y="1"/>
                </a:cubicBezTo>
                <a:lnTo>
                  <a:pt x="1111" y="20"/>
                </a:lnTo>
                <a:cubicBezTo>
                  <a:pt x="452" y="20"/>
                  <a:pt x="0" y="415"/>
                  <a:pt x="113" y="905"/>
                </a:cubicBezTo>
                <a:lnTo>
                  <a:pt x="754" y="3580"/>
                </a:lnTo>
                <a:cubicBezTo>
                  <a:pt x="867" y="4070"/>
                  <a:pt x="1545" y="4447"/>
                  <a:pt x="2261" y="4447"/>
                </a:cubicBezTo>
                <a:lnTo>
                  <a:pt x="6255" y="4429"/>
                </a:lnTo>
                <a:cubicBezTo>
                  <a:pt x="6971" y="4429"/>
                  <a:pt x="7423" y="4032"/>
                  <a:pt x="7253" y="3542"/>
                </a:cubicBezTo>
                <a:lnTo>
                  <a:pt x="6311" y="867"/>
                </a:lnTo>
                <a:cubicBezTo>
                  <a:pt x="6146" y="388"/>
                  <a:pt x="5493" y="0"/>
                  <a:pt x="4847" y="0"/>
                </a:cubicBezTo>
                <a:close/>
              </a:path>
            </a:pathLst>
          </a:cu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62;p16">
            <a:extLst>
              <a:ext uri="{FF2B5EF4-FFF2-40B4-BE49-F238E27FC236}">
                <a16:creationId xmlns:a16="http://schemas.microsoft.com/office/drawing/2014/main" id="{8B661AB0-0933-4115-8E0E-A8B7A5ED046F}"/>
              </a:ext>
            </a:extLst>
          </p:cNvPr>
          <p:cNvSpPr/>
          <p:nvPr/>
        </p:nvSpPr>
        <p:spPr>
          <a:xfrm>
            <a:off x="10849787" y="4442376"/>
            <a:ext cx="163884" cy="91821"/>
          </a:xfrm>
          <a:custGeom>
            <a:avLst/>
            <a:gdLst/>
            <a:ahLst/>
            <a:cxnLst/>
            <a:rect l="l" t="t" r="r" b="b"/>
            <a:pathLst>
              <a:path w="7971" h="4466" extrusionOk="0">
                <a:moveTo>
                  <a:pt x="4777" y="0"/>
                </a:moveTo>
                <a:cubicBezTo>
                  <a:pt x="4762" y="0"/>
                  <a:pt x="4746" y="0"/>
                  <a:pt x="4730" y="1"/>
                </a:cubicBezTo>
                <a:lnTo>
                  <a:pt x="1038" y="19"/>
                </a:lnTo>
                <a:cubicBezTo>
                  <a:pt x="378" y="19"/>
                  <a:pt x="1" y="415"/>
                  <a:pt x="189" y="905"/>
                </a:cubicBezTo>
                <a:lnTo>
                  <a:pt x="1244" y="3598"/>
                </a:lnTo>
                <a:cubicBezTo>
                  <a:pt x="1433" y="4070"/>
                  <a:pt x="2168" y="4465"/>
                  <a:pt x="2884" y="4465"/>
                </a:cubicBezTo>
                <a:lnTo>
                  <a:pt x="6878" y="4447"/>
                </a:lnTo>
                <a:cubicBezTo>
                  <a:pt x="7594" y="4427"/>
                  <a:pt x="7971" y="4033"/>
                  <a:pt x="7725" y="3561"/>
                </a:cubicBezTo>
                <a:lnTo>
                  <a:pt x="6369" y="868"/>
                </a:lnTo>
                <a:cubicBezTo>
                  <a:pt x="6130" y="389"/>
                  <a:pt x="5424" y="0"/>
                  <a:pt x="477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163;p16">
            <a:extLst>
              <a:ext uri="{FF2B5EF4-FFF2-40B4-BE49-F238E27FC236}">
                <a16:creationId xmlns:a16="http://schemas.microsoft.com/office/drawing/2014/main" id="{1005BDE8-0CBD-4D62-AD84-4845D9EBB6A5}"/>
              </a:ext>
            </a:extLst>
          </p:cNvPr>
          <p:cNvSpPr/>
          <p:nvPr/>
        </p:nvSpPr>
        <p:spPr>
          <a:xfrm>
            <a:off x="11019448" y="4441204"/>
            <a:ext cx="175870" cy="91842"/>
          </a:xfrm>
          <a:custGeom>
            <a:avLst/>
            <a:gdLst/>
            <a:ahLst/>
            <a:cxnLst/>
            <a:rect l="l" t="t" r="r" b="b"/>
            <a:pathLst>
              <a:path w="8554" h="4467" extrusionOk="0">
                <a:moveTo>
                  <a:pt x="4717" y="0"/>
                </a:moveTo>
                <a:cubicBezTo>
                  <a:pt x="4702" y="0"/>
                  <a:pt x="4687" y="0"/>
                  <a:pt x="4673" y="1"/>
                </a:cubicBezTo>
                <a:lnTo>
                  <a:pt x="980" y="20"/>
                </a:lnTo>
                <a:cubicBezTo>
                  <a:pt x="322" y="20"/>
                  <a:pt x="1" y="415"/>
                  <a:pt x="264" y="905"/>
                </a:cubicBezTo>
                <a:lnTo>
                  <a:pt x="1734" y="3600"/>
                </a:lnTo>
                <a:cubicBezTo>
                  <a:pt x="1997" y="4090"/>
                  <a:pt x="2808" y="4466"/>
                  <a:pt x="3524" y="4466"/>
                </a:cubicBezTo>
                <a:lnTo>
                  <a:pt x="7518" y="4447"/>
                </a:lnTo>
                <a:cubicBezTo>
                  <a:pt x="8234" y="4447"/>
                  <a:pt x="8554" y="4052"/>
                  <a:pt x="8234" y="3562"/>
                </a:cubicBezTo>
                <a:lnTo>
                  <a:pt x="6444" y="867"/>
                </a:lnTo>
                <a:cubicBezTo>
                  <a:pt x="6131" y="388"/>
                  <a:pt x="5368" y="0"/>
                  <a:pt x="471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164;p16">
            <a:extLst>
              <a:ext uri="{FF2B5EF4-FFF2-40B4-BE49-F238E27FC236}">
                <a16:creationId xmlns:a16="http://schemas.microsoft.com/office/drawing/2014/main" id="{D50C47C2-6672-4CC6-9445-E61F770FCAF0}"/>
              </a:ext>
            </a:extLst>
          </p:cNvPr>
          <p:cNvSpPr/>
          <p:nvPr/>
        </p:nvSpPr>
        <p:spPr>
          <a:xfrm>
            <a:off x="9526278" y="4567483"/>
            <a:ext cx="191743" cy="90279"/>
          </a:xfrm>
          <a:custGeom>
            <a:avLst/>
            <a:gdLst/>
            <a:ahLst/>
            <a:cxnLst/>
            <a:rect l="l" t="t" r="r" b="b"/>
            <a:pathLst>
              <a:path w="9326" h="4391" extrusionOk="0">
                <a:moveTo>
                  <a:pt x="8233" y="0"/>
                </a:moveTo>
                <a:lnTo>
                  <a:pt x="4145" y="20"/>
                </a:lnTo>
                <a:cubicBezTo>
                  <a:pt x="3410" y="20"/>
                  <a:pt x="2543" y="415"/>
                  <a:pt x="2204" y="886"/>
                </a:cubicBezTo>
                <a:lnTo>
                  <a:pt x="340" y="3542"/>
                </a:lnTo>
                <a:cubicBezTo>
                  <a:pt x="1" y="4014"/>
                  <a:pt x="358" y="4391"/>
                  <a:pt x="1149" y="4391"/>
                </a:cubicBezTo>
                <a:lnTo>
                  <a:pt x="5557" y="4371"/>
                </a:lnTo>
                <a:cubicBezTo>
                  <a:pt x="6349" y="4371"/>
                  <a:pt x="7215" y="3994"/>
                  <a:pt x="7499" y="3504"/>
                </a:cubicBezTo>
                <a:lnTo>
                  <a:pt x="9043" y="867"/>
                </a:lnTo>
                <a:cubicBezTo>
                  <a:pt x="9325" y="377"/>
                  <a:pt x="8968" y="0"/>
                  <a:pt x="8233" y="0"/>
                </a:cubicBezTo>
                <a:close/>
              </a:path>
            </a:pathLst>
          </a:cu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165;p16">
            <a:extLst>
              <a:ext uri="{FF2B5EF4-FFF2-40B4-BE49-F238E27FC236}">
                <a16:creationId xmlns:a16="http://schemas.microsoft.com/office/drawing/2014/main" id="{31E41CC8-7B4C-4CD1-B9E6-BD33E10867A6}"/>
              </a:ext>
            </a:extLst>
          </p:cNvPr>
          <p:cNvSpPr/>
          <p:nvPr/>
        </p:nvSpPr>
        <p:spPr>
          <a:xfrm>
            <a:off x="9726142" y="4566702"/>
            <a:ext cx="180126" cy="90279"/>
          </a:xfrm>
          <a:custGeom>
            <a:avLst/>
            <a:gdLst/>
            <a:ahLst/>
            <a:cxnLst/>
            <a:rect l="l" t="t" r="r" b="b"/>
            <a:pathLst>
              <a:path w="8761" h="4391" extrusionOk="0">
                <a:moveTo>
                  <a:pt x="7592" y="1"/>
                </a:moveTo>
                <a:lnTo>
                  <a:pt x="3505" y="20"/>
                </a:lnTo>
                <a:cubicBezTo>
                  <a:pt x="2769" y="20"/>
                  <a:pt x="1978" y="415"/>
                  <a:pt x="1714" y="887"/>
                </a:cubicBezTo>
                <a:lnTo>
                  <a:pt x="264" y="3542"/>
                </a:lnTo>
                <a:cubicBezTo>
                  <a:pt x="1" y="4014"/>
                  <a:pt x="433" y="4391"/>
                  <a:pt x="1224" y="4391"/>
                </a:cubicBezTo>
                <a:lnTo>
                  <a:pt x="5615" y="4391"/>
                </a:lnTo>
                <a:cubicBezTo>
                  <a:pt x="6406" y="4371"/>
                  <a:pt x="7215" y="3995"/>
                  <a:pt x="7423" y="3505"/>
                </a:cubicBezTo>
                <a:lnTo>
                  <a:pt x="8554" y="867"/>
                </a:lnTo>
                <a:cubicBezTo>
                  <a:pt x="8760" y="377"/>
                  <a:pt x="8328" y="1"/>
                  <a:pt x="7592" y="1"/>
                </a:cubicBezTo>
                <a:close/>
              </a:path>
            </a:pathLst>
          </a:cu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166;p16">
            <a:extLst>
              <a:ext uri="{FF2B5EF4-FFF2-40B4-BE49-F238E27FC236}">
                <a16:creationId xmlns:a16="http://schemas.microsoft.com/office/drawing/2014/main" id="{E78D0E5C-38C3-44B0-9830-3652BB73C29E}"/>
              </a:ext>
            </a:extLst>
          </p:cNvPr>
          <p:cNvSpPr/>
          <p:nvPr/>
        </p:nvSpPr>
        <p:spPr>
          <a:xfrm>
            <a:off x="9926005" y="4565921"/>
            <a:ext cx="168510" cy="90670"/>
          </a:xfrm>
          <a:custGeom>
            <a:avLst/>
            <a:gdLst/>
            <a:ahLst/>
            <a:cxnLst/>
            <a:rect l="l" t="t" r="r" b="b"/>
            <a:pathLst>
              <a:path w="8196" h="4410" extrusionOk="0">
                <a:moveTo>
                  <a:pt x="6971" y="1"/>
                </a:moveTo>
                <a:lnTo>
                  <a:pt x="2882" y="21"/>
                </a:lnTo>
                <a:cubicBezTo>
                  <a:pt x="2148" y="21"/>
                  <a:pt x="1413" y="415"/>
                  <a:pt x="1225" y="887"/>
                </a:cubicBezTo>
                <a:lnTo>
                  <a:pt x="189" y="3543"/>
                </a:lnTo>
                <a:cubicBezTo>
                  <a:pt x="1" y="4014"/>
                  <a:pt x="491" y="4409"/>
                  <a:pt x="1282" y="4409"/>
                </a:cubicBezTo>
                <a:lnTo>
                  <a:pt x="5690" y="4391"/>
                </a:lnTo>
                <a:cubicBezTo>
                  <a:pt x="6482" y="4391"/>
                  <a:pt x="7215" y="3995"/>
                  <a:pt x="7348" y="3525"/>
                </a:cubicBezTo>
                <a:lnTo>
                  <a:pt x="8064" y="849"/>
                </a:lnTo>
                <a:cubicBezTo>
                  <a:pt x="8195" y="378"/>
                  <a:pt x="7705" y="1"/>
                  <a:pt x="6971" y="1"/>
                </a:cubicBezTo>
                <a:close/>
              </a:path>
            </a:pathLst>
          </a:cu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167;p16">
            <a:extLst>
              <a:ext uri="{FF2B5EF4-FFF2-40B4-BE49-F238E27FC236}">
                <a16:creationId xmlns:a16="http://schemas.microsoft.com/office/drawing/2014/main" id="{FCB5785E-86AB-4A81-88C1-CF3DA09E11B0}"/>
              </a:ext>
            </a:extLst>
          </p:cNvPr>
          <p:cNvSpPr/>
          <p:nvPr/>
        </p:nvSpPr>
        <p:spPr>
          <a:xfrm>
            <a:off x="10126239" y="4564790"/>
            <a:ext cx="156914" cy="91019"/>
          </a:xfrm>
          <a:custGeom>
            <a:avLst/>
            <a:gdLst/>
            <a:ahLst/>
            <a:cxnLst/>
            <a:rect l="l" t="t" r="r" b="b"/>
            <a:pathLst>
              <a:path w="7632" h="4427" extrusionOk="0">
                <a:moveTo>
                  <a:pt x="6331" y="0"/>
                </a:moveTo>
                <a:lnTo>
                  <a:pt x="2244" y="18"/>
                </a:lnTo>
                <a:cubicBezTo>
                  <a:pt x="1508" y="38"/>
                  <a:pt x="830" y="415"/>
                  <a:pt x="717" y="904"/>
                </a:cubicBezTo>
                <a:lnTo>
                  <a:pt x="96" y="3560"/>
                </a:lnTo>
                <a:cubicBezTo>
                  <a:pt x="1" y="4050"/>
                  <a:pt x="548" y="4427"/>
                  <a:pt x="1339" y="4427"/>
                </a:cubicBezTo>
                <a:lnTo>
                  <a:pt x="5728" y="4409"/>
                </a:lnTo>
                <a:cubicBezTo>
                  <a:pt x="6519" y="4409"/>
                  <a:pt x="7198" y="4012"/>
                  <a:pt x="7255" y="3542"/>
                </a:cubicBezTo>
                <a:lnTo>
                  <a:pt x="7574" y="867"/>
                </a:lnTo>
                <a:cubicBezTo>
                  <a:pt x="7632" y="395"/>
                  <a:pt x="7066" y="0"/>
                  <a:pt x="6331" y="0"/>
                </a:cubicBezTo>
                <a:close/>
              </a:path>
            </a:pathLst>
          </a:cu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168;p16">
            <a:extLst>
              <a:ext uri="{FF2B5EF4-FFF2-40B4-BE49-F238E27FC236}">
                <a16:creationId xmlns:a16="http://schemas.microsoft.com/office/drawing/2014/main" id="{B573A366-6C6A-4275-9429-D2145CA604F4}"/>
              </a:ext>
            </a:extLst>
          </p:cNvPr>
          <p:cNvSpPr/>
          <p:nvPr/>
        </p:nvSpPr>
        <p:spPr>
          <a:xfrm>
            <a:off x="10326124" y="4564009"/>
            <a:ext cx="148382" cy="91019"/>
          </a:xfrm>
          <a:custGeom>
            <a:avLst/>
            <a:gdLst/>
            <a:ahLst/>
            <a:cxnLst/>
            <a:rect l="l" t="t" r="r" b="b"/>
            <a:pathLst>
              <a:path w="7217" h="4427" extrusionOk="0">
                <a:moveTo>
                  <a:pt x="5709" y="0"/>
                </a:moveTo>
                <a:lnTo>
                  <a:pt x="1620" y="19"/>
                </a:lnTo>
                <a:cubicBezTo>
                  <a:pt x="886" y="19"/>
                  <a:pt x="264" y="415"/>
                  <a:pt x="226" y="905"/>
                </a:cubicBezTo>
                <a:lnTo>
                  <a:pt x="38" y="3560"/>
                </a:lnTo>
                <a:cubicBezTo>
                  <a:pt x="0" y="4050"/>
                  <a:pt x="603" y="4427"/>
                  <a:pt x="1394" y="4427"/>
                </a:cubicBezTo>
                <a:lnTo>
                  <a:pt x="5803" y="4427"/>
                </a:lnTo>
                <a:cubicBezTo>
                  <a:pt x="6594" y="4409"/>
                  <a:pt x="7216" y="4032"/>
                  <a:pt x="7197" y="3542"/>
                </a:cubicBezTo>
                <a:lnTo>
                  <a:pt x="7084" y="867"/>
                </a:lnTo>
                <a:cubicBezTo>
                  <a:pt x="7066" y="395"/>
                  <a:pt x="6443" y="0"/>
                  <a:pt x="570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169;p16">
            <a:extLst>
              <a:ext uri="{FF2B5EF4-FFF2-40B4-BE49-F238E27FC236}">
                <a16:creationId xmlns:a16="http://schemas.microsoft.com/office/drawing/2014/main" id="{C11EFBD3-7313-4AB3-B26E-C57ED9BCC63F}"/>
              </a:ext>
            </a:extLst>
          </p:cNvPr>
          <p:cNvSpPr/>
          <p:nvPr/>
        </p:nvSpPr>
        <p:spPr>
          <a:xfrm>
            <a:off x="10519778" y="4563227"/>
            <a:ext cx="154591" cy="91430"/>
          </a:xfrm>
          <a:custGeom>
            <a:avLst/>
            <a:gdLst/>
            <a:ahLst/>
            <a:cxnLst/>
            <a:rect l="l" t="t" r="r" b="b"/>
            <a:pathLst>
              <a:path w="7519" h="4447" extrusionOk="0">
                <a:moveTo>
                  <a:pt x="5389" y="1"/>
                </a:moveTo>
                <a:lnTo>
                  <a:pt x="1301" y="19"/>
                </a:lnTo>
                <a:cubicBezTo>
                  <a:pt x="566" y="19"/>
                  <a:pt x="1" y="415"/>
                  <a:pt x="38" y="905"/>
                </a:cubicBezTo>
                <a:lnTo>
                  <a:pt x="264" y="3580"/>
                </a:lnTo>
                <a:cubicBezTo>
                  <a:pt x="302" y="4051"/>
                  <a:pt x="980" y="4447"/>
                  <a:pt x="1772" y="4447"/>
                </a:cubicBezTo>
                <a:lnTo>
                  <a:pt x="6162" y="4427"/>
                </a:lnTo>
                <a:cubicBezTo>
                  <a:pt x="6953" y="4427"/>
                  <a:pt x="7518" y="4032"/>
                  <a:pt x="7423" y="3543"/>
                </a:cubicBezTo>
                <a:lnTo>
                  <a:pt x="6896" y="867"/>
                </a:lnTo>
                <a:cubicBezTo>
                  <a:pt x="6803" y="378"/>
                  <a:pt x="6124" y="1"/>
                  <a:pt x="5389" y="1"/>
                </a:cubicBezTo>
                <a:close/>
              </a:path>
            </a:pathLst>
          </a:cu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170;p16">
            <a:extLst>
              <a:ext uri="{FF2B5EF4-FFF2-40B4-BE49-F238E27FC236}">
                <a16:creationId xmlns:a16="http://schemas.microsoft.com/office/drawing/2014/main" id="{998E5A91-9688-4D6C-B357-8D917D9D5A2E}"/>
              </a:ext>
            </a:extLst>
          </p:cNvPr>
          <p:cNvSpPr/>
          <p:nvPr/>
        </p:nvSpPr>
        <p:spPr>
          <a:xfrm>
            <a:off x="10708026" y="4562467"/>
            <a:ext cx="166207" cy="91430"/>
          </a:xfrm>
          <a:custGeom>
            <a:avLst/>
            <a:gdLst/>
            <a:ahLst/>
            <a:cxnLst/>
            <a:rect l="l" t="t" r="r" b="b"/>
            <a:pathLst>
              <a:path w="8084" h="4447" extrusionOk="0">
                <a:moveTo>
                  <a:pt x="5333" y="0"/>
                </a:moveTo>
                <a:lnTo>
                  <a:pt x="1244" y="18"/>
                </a:lnTo>
                <a:cubicBezTo>
                  <a:pt x="510" y="18"/>
                  <a:pt x="1" y="415"/>
                  <a:pt x="114" y="904"/>
                </a:cubicBezTo>
                <a:lnTo>
                  <a:pt x="754" y="3580"/>
                </a:lnTo>
                <a:cubicBezTo>
                  <a:pt x="867" y="4050"/>
                  <a:pt x="1603" y="4446"/>
                  <a:pt x="2394" y="4446"/>
                </a:cubicBezTo>
                <a:lnTo>
                  <a:pt x="6802" y="4427"/>
                </a:lnTo>
                <a:cubicBezTo>
                  <a:pt x="7594" y="4427"/>
                  <a:pt x="8084" y="4032"/>
                  <a:pt x="7913" y="3560"/>
                </a:cubicBezTo>
                <a:lnTo>
                  <a:pt x="6971" y="867"/>
                </a:lnTo>
                <a:cubicBezTo>
                  <a:pt x="6802" y="377"/>
                  <a:pt x="6067" y="0"/>
                  <a:pt x="5333" y="0"/>
                </a:cubicBezTo>
                <a:close/>
              </a:path>
            </a:pathLst>
          </a:cu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171;p16">
            <a:extLst>
              <a:ext uri="{FF2B5EF4-FFF2-40B4-BE49-F238E27FC236}">
                <a16:creationId xmlns:a16="http://schemas.microsoft.com/office/drawing/2014/main" id="{4D570973-4A79-4ECB-B0D4-28D575D77A24}"/>
              </a:ext>
            </a:extLst>
          </p:cNvPr>
          <p:cNvSpPr/>
          <p:nvPr/>
        </p:nvSpPr>
        <p:spPr>
          <a:xfrm>
            <a:off x="10896273" y="4561665"/>
            <a:ext cx="177823" cy="91451"/>
          </a:xfrm>
          <a:custGeom>
            <a:avLst/>
            <a:gdLst/>
            <a:ahLst/>
            <a:cxnLst/>
            <a:rect l="l" t="t" r="r" b="b"/>
            <a:pathLst>
              <a:path w="8649" h="4448" extrusionOk="0">
                <a:moveTo>
                  <a:pt x="5328" y="1"/>
                </a:moveTo>
                <a:cubicBezTo>
                  <a:pt x="5311" y="1"/>
                  <a:pt x="5293" y="1"/>
                  <a:pt x="5276" y="1"/>
                </a:cubicBezTo>
                <a:lnTo>
                  <a:pt x="1188" y="20"/>
                </a:lnTo>
                <a:cubicBezTo>
                  <a:pt x="453" y="20"/>
                  <a:pt x="1" y="416"/>
                  <a:pt x="189" y="886"/>
                </a:cubicBezTo>
                <a:lnTo>
                  <a:pt x="1244" y="3581"/>
                </a:lnTo>
                <a:cubicBezTo>
                  <a:pt x="1432" y="4071"/>
                  <a:pt x="2243" y="4448"/>
                  <a:pt x="3034" y="4448"/>
                </a:cubicBezTo>
                <a:lnTo>
                  <a:pt x="7423" y="4448"/>
                </a:lnTo>
                <a:cubicBezTo>
                  <a:pt x="8215" y="4428"/>
                  <a:pt x="8649" y="4033"/>
                  <a:pt x="8403" y="3561"/>
                </a:cubicBezTo>
                <a:lnTo>
                  <a:pt x="7047" y="868"/>
                </a:lnTo>
                <a:cubicBezTo>
                  <a:pt x="6808" y="390"/>
                  <a:pt x="6048" y="1"/>
                  <a:pt x="5328" y="1"/>
                </a:cubicBezTo>
                <a:close/>
              </a:path>
            </a:pathLst>
          </a:cu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172;p16">
            <a:extLst>
              <a:ext uri="{FF2B5EF4-FFF2-40B4-BE49-F238E27FC236}">
                <a16:creationId xmlns:a16="http://schemas.microsoft.com/office/drawing/2014/main" id="{EE094B77-E977-4B18-9744-961F7F106DDC}"/>
              </a:ext>
            </a:extLst>
          </p:cNvPr>
          <p:cNvSpPr/>
          <p:nvPr/>
        </p:nvSpPr>
        <p:spPr>
          <a:xfrm>
            <a:off x="11084520" y="4560513"/>
            <a:ext cx="189810" cy="92191"/>
          </a:xfrm>
          <a:custGeom>
            <a:avLst/>
            <a:gdLst/>
            <a:ahLst/>
            <a:cxnLst/>
            <a:rect l="l" t="t" r="r" b="b"/>
            <a:pathLst>
              <a:path w="9232" h="4484" extrusionOk="0">
                <a:moveTo>
                  <a:pt x="5220" y="0"/>
                </a:moveTo>
                <a:lnTo>
                  <a:pt x="1131" y="20"/>
                </a:lnTo>
                <a:cubicBezTo>
                  <a:pt x="397" y="38"/>
                  <a:pt x="1" y="434"/>
                  <a:pt x="284" y="904"/>
                </a:cubicBezTo>
                <a:lnTo>
                  <a:pt x="1753" y="3599"/>
                </a:lnTo>
                <a:cubicBezTo>
                  <a:pt x="2017" y="4089"/>
                  <a:pt x="2864" y="4484"/>
                  <a:pt x="3655" y="4484"/>
                </a:cubicBezTo>
                <a:lnTo>
                  <a:pt x="8046" y="4466"/>
                </a:lnTo>
                <a:cubicBezTo>
                  <a:pt x="8837" y="4466"/>
                  <a:pt x="9232" y="4069"/>
                  <a:pt x="8912" y="3580"/>
                </a:cubicBezTo>
                <a:lnTo>
                  <a:pt x="7122" y="886"/>
                </a:lnTo>
                <a:cubicBezTo>
                  <a:pt x="6802" y="397"/>
                  <a:pt x="5954" y="0"/>
                  <a:pt x="52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173;p16">
            <a:extLst>
              <a:ext uri="{FF2B5EF4-FFF2-40B4-BE49-F238E27FC236}">
                <a16:creationId xmlns:a16="http://schemas.microsoft.com/office/drawing/2014/main" id="{14A20F31-A716-4795-A6D7-D574C2B6D8B1}"/>
              </a:ext>
            </a:extLst>
          </p:cNvPr>
          <p:cNvSpPr/>
          <p:nvPr/>
        </p:nvSpPr>
        <p:spPr>
          <a:xfrm>
            <a:off x="9439103" y="4690658"/>
            <a:ext cx="414099" cy="90649"/>
          </a:xfrm>
          <a:custGeom>
            <a:avLst/>
            <a:gdLst/>
            <a:ahLst/>
            <a:cxnLst/>
            <a:rect l="l" t="t" r="r" b="b"/>
            <a:pathLst>
              <a:path w="20141" h="4409" extrusionOk="0">
                <a:moveTo>
                  <a:pt x="18840" y="0"/>
                </a:moveTo>
                <a:lnTo>
                  <a:pt x="4278" y="38"/>
                </a:lnTo>
                <a:cubicBezTo>
                  <a:pt x="3467" y="38"/>
                  <a:pt x="2525" y="434"/>
                  <a:pt x="2206" y="905"/>
                </a:cubicBezTo>
                <a:lnTo>
                  <a:pt x="340" y="3562"/>
                </a:lnTo>
                <a:cubicBezTo>
                  <a:pt x="1" y="4032"/>
                  <a:pt x="435" y="4409"/>
                  <a:pt x="1302" y="4409"/>
                </a:cubicBezTo>
                <a:lnTo>
                  <a:pt x="16843" y="4391"/>
                </a:lnTo>
                <a:cubicBezTo>
                  <a:pt x="17710" y="4391"/>
                  <a:pt x="18596" y="3994"/>
                  <a:pt x="18785" y="3524"/>
                </a:cubicBezTo>
                <a:lnTo>
                  <a:pt x="19933" y="867"/>
                </a:lnTo>
                <a:cubicBezTo>
                  <a:pt x="20141" y="377"/>
                  <a:pt x="19651" y="0"/>
                  <a:pt x="18840" y="0"/>
                </a:cubicBezTo>
                <a:close/>
              </a:path>
            </a:pathLst>
          </a:cu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174;p16">
            <a:extLst>
              <a:ext uri="{FF2B5EF4-FFF2-40B4-BE49-F238E27FC236}">
                <a16:creationId xmlns:a16="http://schemas.microsoft.com/office/drawing/2014/main" id="{3880824B-8D0D-4E9C-803F-903948AC5A8D}"/>
              </a:ext>
            </a:extLst>
          </p:cNvPr>
          <p:cNvSpPr/>
          <p:nvPr/>
        </p:nvSpPr>
        <p:spPr>
          <a:xfrm>
            <a:off x="9877977" y="4690288"/>
            <a:ext cx="182840" cy="90238"/>
          </a:xfrm>
          <a:custGeom>
            <a:avLst/>
            <a:gdLst/>
            <a:ahLst/>
            <a:cxnLst/>
            <a:rect l="l" t="t" r="r" b="b"/>
            <a:pathLst>
              <a:path w="8893" h="4389" extrusionOk="0">
                <a:moveTo>
                  <a:pt x="3015" y="0"/>
                </a:moveTo>
                <a:cubicBezTo>
                  <a:pt x="2204" y="0"/>
                  <a:pt x="1395" y="395"/>
                  <a:pt x="1206" y="867"/>
                </a:cubicBezTo>
                <a:lnTo>
                  <a:pt x="189" y="3542"/>
                </a:lnTo>
                <a:cubicBezTo>
                  <a:pt x="1" y="4012"/>
                  <a:pt x="546" y="4389"/>
                  <a:pt x="1413" y="4389"/>
                </a:cubicBezTo>
                <a:lnTo>
                  <a:pt x="6236" y="4389"/>
                </a:lnTo>
                <a:cubicBezTo>
                  <a:pt x="7102" y="4389"/>
                  <a:pt x="7913" y="3994"/>
                  <a:pt x="8044" y="3522"/>
                </a:cubicBezTo>
                <a:lnTo>
                  <a:pt x="8760" y="847"/>
                </a:lnTo>
                <a:cubicBezTo>
                  <a:pt x="8893" y="377"/>
                  <a:pt x="8346" y="0"/>
                  <a:pt x="7536" y="0"/>
                </a:cubicBezTo>
                <a:close/>
              </a:path>
            </a:pathLst>
          </a:cu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175;p16">
            <a:extLst>
              <a:ext uri="{FF2B5EF4-FFF2-40B4-BE49-F238E27FC236}">
                <a16:creationId xmlns:a16="http://schemas.microsoft.com/office/drawing/2014/main" id="{DC3BF734-3956-46B7-9B75-9EE6B39B30AE}"/>
              </a:ext>
            </a:extLst>
          </p:cNvPr>
          <p:cNvSpPr/>
          <p:nvPr/>
        </p:nvSpPr>
        <p:spPr>
          <a:xfrm>
            <a:off x="9831100" y="4809947"/>
            <a:ext cx="1130677" cy="91430"/>
          </a:xfrm>
          <a:custGeom>
            <a:avLst/>
            <a:gdLst/>
            <a:ahLst/>
            <a:cxnLst/>
            <a:rect l="l" t="t" r="r" b="b"/>
            <a:pathLst>
              <a:path w="54994" h="4447" extrusionOk="0">
                <a:moveTo>
                  <a:pt x="51959" y="1"/>
                </a:moveTo>
                <a:lnTo>
                  <a:pt x="3147" y="58"/>
                </a:lnTo>
                <a:cubicBezTo>
                  <a:pt x="2261" y="58"/>
                  <a:pt x="1394" y="453"/>
                  <a:pt x="1206" y="925"/>
                </a:cubicBezTo>
                <a:lnTo>
                  <a:pt x="189" y="3580"/>
                </a:lnTo>
                <a:cubicBezTo>
                  <a:pt x="0" y="4070"/>
                  <a:pt x="603" y="4447"/>
                  <a:pt x="1545" y="4447"/>
                </a:cubicBezTo>
                <a:lnTo>
                  <a:pt x="53411" y="4429"/>
                </a:lnTo>
                <a:cubicBezTo>
                  <a:pt x="54353" y="4429"/>
                  <a:pt x="54993" y="4052"/>
                  <a:pt x="54823" y="3562"/>
                </a:cubicBezTo>
                <a:lnTo>
                  <a:pt x="53863" y="867"/>
                </a:lnTo>
                <a:cubicBezTo>
                  <a:pt x="53693" y="397"/>
                  <a:pt x="52846" y="1"/>
                  <a:pt x="519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176;p16">
            <a:extLst>
              <a:ext uri="{FF2B5EF4-FFF2-40B4-BE49-F238E27FC236}">
                <a16:creationId xmlns:a16="http://schemas.microsoft.com/office/drawing/2014/main" id="{7936C62C-9650-490C-A7F7-6F7DDA085B05}"/>
              </a:ext>
            </a:extLst>
          </p:cNvPr>
          <p:cNvSpPr/>
          <p:nvPr/>
        </p:nvSpPr>
        <p:spPr>
          <a:xfrm>
            <a:off x="10097209" y="4689507"/>
            <a:ext cx="171594" cy="90649"/>
          </a:xfrm>
          <a:custGeom>
            <a:avLst/>
            <a:gdLst/>
            <a:ahLst/>
            <a:cxnLst/>
            <a:rect l="l" t="t" r="r" b="b"/>
            <a:pathLst>
              <a:path w="8346" h="4409" extrusionOk="0">
                <a:moveTo>
                  <a:pt x="6914" y="0"/>
                </a:moveTo>
                <a:lnTo>
                  <a:pt x="2412" y="19"/>
                </a:lnTo>
                <a:cubicBezTo>
                  <a:pt x="1583" y="19"/>
                  <a:pt x="848" y="415"/>
                  <a:pt x="735" y="885"/>
                </a:cubicBezTo>
                <a:lnTo>
                  <a:pt x="114" y="3542"/>
                </a:lnTo>
                <a:cubicBezTo>
                  <a:pt x="1" y="4032"/>
                  <a:pt x="622" y="4409"/>
                  <a:pt x="1488" y="4409"/>
                </a:cubicBezTo>
                <a:lnTo>
                  <a:pt x="6311" y="4409"/>
                </a:lnTo>
                <a:cubicBezTo>
                  <a:pt x="7178" y="4409"/>
                  <a:pt x="7931" y="4013"/>
                  <a:pt x="7989" y="3542"/>
                </a:cubicBezTo>
                <a:lnTo>
                  <a:pt x="8290" y="867"/>
                </a:lnTo>
                <a:cubicBezTo>
                  <a:pt x="8346" y="395"/>
                  <a:pt x="7725" y="0"/>
                  <a:pt x="6914" y="0"/>
                </a:cubicBezTo>
                <a:close/>
              </a:path>
            </a:pathLst>
          </a:cu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177;p16">
            <a:extLst>
              <a:ext uri="{FF2B5EF4-FFF2-40B4-BE49-F238E27FC236}">
                <a16:creationId xmlns:a16="http://schemas.microsoft.com/office/drawing/2014/main" id="{13D90026-5FAD-40CF-B199-B056731F255A}"/>
              </a:ext>
            </a:extLst>
          </p:cNvPr>
          <p:cNvSpPr/>
          <p:nvPr/>
        </p:nvSpPr>
        <p:spPr>
          <a:xfrm>
            <a:off x="10316830" y="4689096"/>
            <a:ext cx="162691" cy="90670"/>
          </a:xfrm>
          <a:custGeom>
            <a:avLst/>
            <a:gdLst/>
            <a:ahLst/>
            <a:cxnLst/>
            <a:rect l="l" t="t" r="r" b="b"/>
            <a:pathLst>
              <a:path w="7913" h="4410" extrusionOk="0">
                <a:moveTo>
                  <a:pt x="1771" y="1"/>
                </a:moveTo>
                <a:cubicBezTo>
                  <a:pt x="961" y="20"/>
                  <a:pt x="264" y="397"/>
                  <a:pt x="226" y="887"/>
                </a:cubicBezTo>
                <a:lnTo>
                  <a:pt x="38" y="3543"/>
                </a:lnTo>
                <a:cubicBezTo>
                  <a:pt x="1" y="4021"/>
                  <a:pt x="646" y="4410"/>
                  <a:pt x="1483" y="4410"/>
                </a:cubicBezTo>
                <a:cubicBezTo>
                  <a:pt x="1504" y="4410"/>
                  <a:pt x="1524" y="4410"/>
                  <a:pt x="1545" y="4409"/>
                </a:cubicBezTo>
                <a:lnTo>
                  <a:pt x="6368" y="4409"/>
                </a:lnTo>
                <a:cubicBezTo>
                  <a:pt x="7234" y="4409"/>
                  <a:pt x="7912" y="4014"/>
                  <a:pt x="7894" y="3543"/>
                </a:cubicBezTo>
                <a:lnTo>
                  <a:pt x="7781" y="867"/>
                </a:lnTo>
                <a:cubicBezTo>
                  <a:pt x="7762" y="378"/>
                  <a:pt x="7084" y="1"/>
                  <a:pt x="6274" y="1"/>
                </a:cubicBezTo>
                <a:close/>
              </a:path>
            </a:pathLst>
          </a:cu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178;p16">
            <a:extLst>
              <a:ext uri="{FF2B5EF4-FFF2-40B4-BE49-F238E27FC236}">
                <a16:creationId xmlns:a16="http://schemas.microsoft.com/office/drawing/2014/main" id="{AC283BB0-C298-473B-A6BE-2B9108FEE22B}"/>
              </a:ext>
            </a:extLst>
          </p:cNvPr>
          <p:cNvSpPr/>
          <p:nvPr/>
        </p:nvSpPr>
        <p:spPr>
          <a:xfrm>
            <a:off x="10530264" y="4688335"/>
            <a:ext cx="168900" cy="91060"/>
          </a:xfrm>
          <a:custGeom>
            <a:avLst/>
            <a:gdLst/>
            <a:ahLst/>
            <a:cxnLst/>
            <a:rect l="l" t="t" r="r" b="b"/>
            <a:pathLst>
              <a:path w="8215" h="4429" extrusionOk="0">
                <a:moveTo>
                  <a:pt x="5953" y="0"/>
                </a:moveTo>
                <a:lnTo>
                  <a:pt x="1432" y="20"/>
                </a:lnTo>
                <a:cubicBezTo>
                  <a:pt x="621" y="20"/>
                  <a:pt x="0" y="415"/>
                  <a:pt x="38" y="886"/>
                </a:cubicBezTo>
                <a:lnTo>
                  <a:pt x="244" y="3562"/>
                </a:lnTo>
                <a:cubicBezTo>
                  <a:pt x="300" y="4041"/>
                  <a:pt x="1003" y="4429"/>
                  <a:pt x="1845" y="4429"/>
                </a:cubicBezTo>
                <a:cubicBezTo>
                  <a:pt x="1864" y="4429"/>
                  <a:pt x="1883" y="4429"/>
                  <a:pt x="1902" y="4428"/>
                </a:cubicBezTo>
                <a:lnTo>
                  <a:pt x="6725" y="4428"/>
                </a:lnTo>
                <a:cubicBezTo>
                  <a:pt x="7592" y="4428"/>
                  <a:pt x="8214" y="4032"/>
                  <a:pt x="8119" y="3562"/>
                </a:cubicBezTo>
                <a:lnTo>
                  <a:pt x="7592" y="867"/>
                </a:lnTo>
                <a:cubicBezTo>
                  <a:pt x="7498" y="397"/>
                  <a:pt x="6763" y="0"/>
                  <a:pt x="5953" y="0"/>
                </a:cubicBezTo>
                <a:close/>
              </a:path>
            </a:pathLst>
          </a:cu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179;p16">
            <a:extLst>
              <a:ext uri="{FF2B5EF4-FFF2-40B4-BE49-F238E27FC236}">
                <a16:creationId xmlns:a16="http://schemas.microsoft.com/office/drawing/2014/main" id="{C1C5AC95-3C32-4CFE-A0B1-11FB6CA59BC3}"/>
              </a:ext>
            </a:extLst>
          </p:cNvPr>
          <p:cNvSpPr/>
          <p:nvPr/>
        </p:nvSpPr>
        <p:spPr>
          <a:xfrm>
            <a:off x="10737879" y="4687965"/>
            <a:ext cx="180517" cy="91430"/>
          </a:xfrm>
          <a:custGeom>
            <a:avLst/>
            <a:gdLst/>
            <a:ahLst/>
            <a:cxnLst/>
            <a:rect l="l" t="t" r="r" b="b"/>
            <a:pathLst>
              <a:path w="8780" h="4447" extrusionOk="0">
                <a:moveTo>
                  <a:pt x="1375" y="0"/>
                </a:moveTo>
                <a:cubicBezTo>
                  <a:pt x="565" y="18"/>
                  <a:pt x="0" y="395"/>
                  <a:pt x="113" y="885"/>
                </a:cubicBezTo>
                <a:lnTo>
                  <a:pt x="754" y="3560"/>
                </a:lnTo>
                <a:cubicBezTo>
                  <a:pt x="867" y="4050"/>
                  <a:pt x="1658" y="4446"/>
                  <a:pt x="2525" y="4446"/>
                </a:cubicBezTo>
                <a:lnTo>
                  <a:pt x="7347" y="4427"/>
                </a:lnTo>
                <a:cubicBezTo>
                  <a:pt x="8214" y="4427"/>
                  <a:pt x="8779" y="4032"/>
                  <a:pt x="8609" y="3560"/>
                </a:cubicBezTo>
                <a:lnTo>
                  <a:pt x="7667" y="867"/>
                </a:lnTo>
                <a:cubicBezTo>
                  <a:pt x="7498" y="377"/>
                  <a:pt x="6707" y="0"/>
                  <a:pt x="5896" y="0"/>
                </a:cubicBezTo>
                <a:close/>
              </a:path>
            </a:pathLst>
          </a:cu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180;p16">
            <a:extLst>
              <a:ext uri="{FF2B5EF4-FFF2-40B4-BE49-F238E27FC236}">
                <a16:creationId xmlns:a16="http://schemas.microsoft.com/office/drawing/2014/main" id="{9DFE0128-F1BE-4962-8908-E604A4D12881}"/>
              </a:ext>
            </a:extLst>
          </p:cNvPr>
          <p:cNvSpPr/>
          <p:nvPr/>
        </p:nvSpPr>
        <p:spPr>
          <a:xfrm>
            <a:off x="10945864" y="4686772"/>
            <a:ext cx="411776" cy="92212"/>
          </a:xfrm>
          <a:custGeom>
            <a:avLst/>
            <a:gdLst/>
            <a:ahLst/>
            <a:cxnLst/>
            <a:rect l="l" t="t" r="r" b="b"/>
            <a:pathLst>
              <a:path w="20028" h="4485" extrusionOk="0">
                <a:moveTo>
                  <a:pt x="15863" y="1"/>
                </a:moveTo>
                <a:lnTo>
                  <a:pt x="1301" y="39"/>
                </a:lnTo>
                <a:cubicBezTo>
                  <a:pt x="490" y="39"/>
                  <a:pt x="0" y="435"/>
                  <a:pt x="188" y="925"/>
                </a:cubicBezTo>
                <a:lnTo>
                  <a:pt x="1243" y="3600"/>
                </a:lnTo>
                <a:cubicBezTo>
                  <a:pt x="1432" y="4090"/>
                  <a:pt x="2280" y="4485"/>
                  <a:pt x="3147" y="4485"/>
                </a:cubicBezTo>
                <a:lnTo>
                  <a:pt x="18708" y="4447"/>
                </a:lnTo>
                <a:cubicBezTo>
                  <a:pt x="19575" y="4447"/>
                  <a:pt x="20027" y="4052"/>
                  <a:pt x="19706" y="3562"/>
                </a:cubicBezTo>
                <a:lnTo>
                  <a:pt x="17917" y="867"/>
                </a:lnTo>
                <a:cubicBezTo>
                  <a:pt x="17596" y="378"/>
                  <a:pt x="16674" y="1"/>
                  <a:pt x="1586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181;p16">
            <a:extLst>
              <a:ext uri="{FF2B5EF4-FFF2-40B4-BE49-F238E27FC236}">
                <a16:creationId xmlns:a16="http://schemas.microsoft.com/office/drawing/2014/main" id="{E9230EFC-34C4-44A3-9388-49E8AD1D7F62}"/>
              </a:ext>
            </a:extLst>
          </p:cNvPr>
          <p:cNvSpPr/>
          <p:nvPr/>
        </p:nvSpPr>
        <p:spPr>
          <a:xfrm>
            <a:off x="9354293" y="4811901"/>
            <a:ext cx="220403" cy="89888"/>
          </a:xfrm>
          <a:custGeom>
            <a:avLst/>
            <a:gdLst/>
            <a:ahLst/>
            <a:cxnLst/>
            <a:rect l="l" t="t" r="r" b="b"/>
            <a:pathLst>
              <a:path w="10720" h="4372" extrusionOk="0">
                <a:moveTo>
                  <a:pt x="4409" y="1"/>
                </a:moveTo>
                <a:cubicBezTo>
                  <a:pt x="3523" y="1"/>
                  <a:pt x="2525" y="378"/>
                  <a:pt x="2186" y="867"/>
                </a:cubicBezTo>
                <a:lnTo>
                  <a:pt x="320" y="3505"/>
                </a:lnTo>
                <a:cubicBezTo>
                  <a:pt x="1" y="3975"/>
                  <a:pt x="491" y="4371"/>
                  <a:pt x="1433" y="4371"/>
                </a:cubicBezTo>
                <a:lnTo>
                  <a:pt x="6670" y="4371"/>
                </a:lnTo>
                <a:cubicBezTo>
                  <a:pt x="7612" y="4371"/>
                  <a:pt x="8592" y="3975"/>
                  <a:pt x="8873" y="3505"/>
                </a:cubicBezTo>
                <a:lnTo>
                  <a:pt x="10438" y="848"/>
                </a:lnTo>
                <a:cubicBezTo>
                  <a:pt x="10720" y="378"/>
                  <a:pt x="10212" y="1"/>
                  <a:pt x="932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182;p16">
            <a:extLst>
              <a:ext uri="{FF2B5EF4-FFF2-40B4-BE49-F238E27FC236}">
                <a16:creationId xmlns:a16="http://schemas.microsoft.com/office/drawing/2014/main" id="{0BFFFD2F-DF12-49A5-BF51-D915487D3F0B}"/>
              </a:ext>
            </a:extLst>
          </p:cNvPr>
          <p:cNvSpPr/>
          <p:nvPr/>
        </p:nvSpPr>
        <p:spPr>
          <a:xfrm>
            <a:off x="9592502" y="4811510"/>
            <a:ext cx="208807" cy="90279"/>
          </a:xfrm>
          <a:custGeom>
            <a:avLst/>
            <a:gdLst/>
            <a:ahLst/>
            <a:cxnLst/>
            <a:rect l="l" t="t" r="r" b="b"/>
            <a:pathLst>
              <a:path w="10156" h="4391" extrusionOk="0">
                <a:moveTo>
                  <a:pt x="3788" y="0"/>
                </a:moveTo>
                <a:cubicBezTo>
                  <a:pt x="2902" y="0"/>
                  <a:pt x="1979" y="397"/>
                  <a:pt x="1715" y="867"/>
                </a:cubicBezTo>
                <a:lnTo>
                  <a:pt x="264" y="3524"/>
                </a:lnTo>
                <a:cubicBezTo>
                  <a:pt x="0" y="3994"/>
                  <a:pt x="547" y="4390"/>
                  <a:pt x="1489" y="4390"/>
                </a:cubicBezTo>
                <a:lnTo>
                  <a:pt x="6727" y="4371"/>
                </a:lnTo>
                <a:cubicBezTo>
                  <a:pt x="7669" y="4371"/>
                  <a:pt x="8611" y="3994"/>
                  <a:pt x="8817" y="3524"/>
                </a:cubicBezTo>
                <a:lnTo>
                  <a:pt x="9948" y="867"/>
                </a:lnTo>
                <a:cubicBezTo>
                  <a:pt x="10155" y="377"/>
                  <a:pt x="9608" y="0"/>
                  <a:pt x="872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183;p16">
            <a:extLst>
              <a:ext uri="{FF2B5EF4-FFF2-40B4-BE49-F238E27FC236}">
                <a16:creationId xmlns:a16="http://schemas.microsoft.com/office/drawing/2014/main" id="{12C73357-D97C-4F10-8671-7A5589D96712}"/>
              </a:ext>
            </a:extLst>
          </p:cNvPr>
          <p:cNvSpPr/>
          <p:nvPr/>
        </p:nvSpPr>
        <p:spPr>
          <a:xfrm>
            <a:off x="10993522" y="4809577"/>
            <a:ext cx="206443" cy="91430"/>
          </a:xfrm>
          <a:custGeom>
            <a:avLst/>
            <a:gdLst/>
            <a:ahLst/>
            <a:cxnLst/>
            <a:rect l="l" t="t" r="r" b="b"/>
            <a:pathLst>
              <a:path w="10041" h="4447" extrusionOk="0">
                <a:moveTo>
                  <a:pt x="6386" y="1"/>
                </a:moveTo>
                <a:lnTo>
                  <a:pt x="1450" y="19"/>
                </a:lnTo>
                <a:cubicBezTo>
                  <a:pt x="565" y="19"/>
                  <a:pt x="0" y="415"/>
                  <a:pt x="188" y="885"/>
                </a:cubicBezTo>
                <a:lnTo>
                  <a:pt x="1243" y="3580"/>
                </a:lnTo>
                <a:cubicBezTo>
                  <a:pt x="1450" y="4070"/>
                  <a:pt x="2354" y="4447"/>
                  <a:pt x="3296" y="4447"/>
                </a:cubicBezTo>
                <a:lnTo>
                  <a:pt x="8533" y="4447"/>
                </a:lnTo>
                <a:cubicBezTo>
                  <a:pt x="9475" y="4447"/>
                  <a:pt x="10041" y="4050"/>
                  <a:pt x="9796" y="3580"/>
                </a:cubicBezTo>
                <a:lnTo>
                  <a:pt x="8440" y="885"/>
                </a:lnTo>
                <a:cubicBezTo>
                  <a:pt x="8194" y="396"/>
                  <a:pt x="7272" y="1"/>
                  <a:pt x="638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184;p16">
            <a:extLst>
              <a:ext uri="{FF2B5EF4-FFF2-40B4-BE49-F238E27FC236}">
                <a16:creationId xmlns:a16="http://schemas.microsoft.com/office/drawing/2014/main" id="{6481ACCD-D5C2-4DDD-9AA8-CD8C5D7F5832}"/>
              </a:ext>
            </a:extLst>
          </p:cNvPr>
          <p:cNvSpPr/>
          <p:nvPr/>
        </p:nvSpPr>
        <p:spPr>
          <a:xfrm>
            <a:off x="11220484" y="4809577"/>
            <a:ext cx="218080" cy="91430"/>
          </a:xfrm>
          <a:custGeom>
            <a:avLst/>
            <a:gdLst/>
            <a:ahLst/>
            <a:cxnLst/>
            <a:rect l="l" t="t" r="r" b="b"/>
            <a:pathLst>
              <a:path w="10607" h="4447" extrusionOk="0">
                <a:moveTo>
                  <a:pt x="1395" y="1"/>
                </a:moveTo>
                <a:cubicBezTo>
                  <a:pt x="509" y="1"/>
                  <a:pt x="1" y="396"/>
                  <a:pt x="265" y="885"/>
                </a:cubicBezTo>
                <a:lnTo>
                  <a:pt x="1734" y="3580"/>
                </a:lnTo>
                <a:cubicBezTo>
                  <a:pt x="1998" y="4050"/>
                  <a:pt x="2978" y="4447"/>
                  <a:pt x="3919" y="4447"/>
                </a:cubicBezTo>
                <a:lnTo>
                  <a:pt x="9157" y="4447"/>
                </a:lnTo>
                <a:cubicBezTo>
                  <a:pt x="10099" y="4447"/>
                  <a:pt x="10607" y="4050"/>
                  <a:pt x="10287" y="3561"/>
                </a:cubicBezTo>
                <a:lnTo>
                  <a:pt x="8497" y="867"/>
                </a:lnTo>
                <a:cubicBezTo>
                  <a:pt x="8177" y="377"/>
                  <a:pt x="7198" y="1"/>
                  <a:pt x="6311" y="1"/>
                </a:cubicBezTo>
                <a:close/>
              </a:path>
            </a:pathLst>
          </a:cu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Arrow: Right 96">
            <a:extLst>
              <a:ext uri="{FF2B5EF4-FFF2-40B4-BE49-F238E27FC236}">
                <a16:creationId xmlns:a16="http://schemas.microsoft.com/office/drawing/2014/main" id="{1D10B043-FB6A-4773-8614-8185ED120513}"/>
              </a:ext>
            </a:extLst>
          </p:cNvPr>
          <p:cNvSpPr/>
          <p:nvPr/>
        </p:nvSpPr>
        <p:spPr>
          <a:xfrm>
            <a:off x="4293301" y="3405177"/>
            <a:ext cx="4261026" cy="634528"/>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highlight>
                <a:srgbClr val="FFFF00"/>
              </a:highlight>
            </a:endParaRPr>
          </a:p>
        </p:txBody>
      </p:sp>
      <p:sp>
        <p:nvSpPr>
          <p:cNvPr id="99" name="TextBox 98">
            <a:extLst>
              <a:ext uri="{FF2B5EF4-FFF2-40B4-BE49-F238E27FC236}">
                <a16:creationId xmlns:a16="http://schemas.microsoft.com/office/drawing/2014/main" id="{36BB8B6B-0D32-43A0-A1D1-1EDDB7825ADA}"/>
              </a:ext>
            </a:extLst>
          </p:cNvPr>
          <p:cNvSpPr txBox="1"/>
          <p:nvPr/>
        </p:nvSpPr>
        <p:spPr>
          <a:xfrm>
            <a:off x="3842313" y="4147542"/>
            <a:ext cx="4915873" cy="923330"/>
          </a:xfrm>
          <a:prstGeom prst="rect">
            <a:avLst/>
          </a:prstGeom>
          <a:noFill/>
        </p:spPr>
        <p:txBody>
          <a:bodyPr wrap="square" rtlCol="0">
            <a:spAutoFit/>
          </a:bodyPr>
          <a:lstStyle/>
          <a:p>
            <a:pPr marL="285750" indent="-285750" algn="just">
              <a:buFont typeface="Arial" panose="020B0604020202020204" pitchFamily="34" charset="0"/>
              <a:buChar char="•"/>
            </a:pPr>
            <a:r>
              <a:rPr lang="en-US">
                <a:latin typeface="+mn-lt"/>
              </a:rPr>
              <a:t>Trojan thường được đính kèm vào thư điện tử, hoặc lợi dụng lỗi trình duyệt web để lây nhiễm.</a:t>
            </a:r>
          </a:p>
        </p:txBody>
      </p:sp>
      <p:pic>
        <p:nvPicPr>
          <p:cNvPr id="105" name="Picture 104">
            <a:extLst>
              <a:ext uri="{FF2B5EF4-FFF2-40B4-BE49-F238E27FC236}">
                <a16:creationId xmlns:a16="http://schemas.microsoft.com/office/drawing/2014/main" id="{36F268B0-8E55-4295-A0B0-E4BBF0F58766}"/>
              </a:ext>
            </a:extLst>
          </p:cNvPr>
          <p:cNvPicPr>
            <a:picLocks noChangeAspect="1"/>
          </p:cNvPicPr>
          <p:nvPr/>
        </p:nvPicPr>
        <p:blipFill>
          <a:blip r:embed="rId3"/>
          <a:stretch>
            <a:fillRect/>
          </a:stretch>
        </p:blipFill>
        <p:spPr>
          <a:xfrm>
            <a:off x="5271703" y="2408744"/>
            <a:ext cx="1750405" cy="949834"/>
          </a:xfrm>
          <a:prstGeom prst="rect">
            <a:avLst/>
          </a:prstGeom>
        </p:spPr>
      </p:pic>
      <p:sp>
        <p:nvSpPr>
          <p:cNvPr id="107" name="TextBox 106">
            <a:extLst>
              <a:ext uri="{FF2B5EF4-FFF2-40B4-BE49-F238E27FC236}">
                <a16:creationId xmlns:a16="http://schemas.microsoft.com/office/drawing/2014/main" id="{7AD020C7-AF9F-41F2-933A-8E88C8B35CE5}"/>
              </a:ext>
            </a:extLst>
          </p:cNvPr>
          <p:cNvSpPr txBox="1"/>
          <p:nvPr/>
        </p:nvSpPr>
        <p:spPr>
          <a:xfrm>
            <a:off x="3842312" y="5178709"/>
            <a:ext cx="4915873" cy="923330"/>
          </a:xfrm>
          <a:prstGeom prst="rect">
            <a:avLst/>
          </a:prstGeom>
          <a:noFill/>
        </p:spPr>
        <p:txBody>
          <a:bodyPr wrap="square" rtlCol="0">
            <a:spAutoFit/>
          </a:bodyPr>
          <a:lstStyle/>
          <a:p>
            <a:pPr marL="285750" indent="-285750" algn="just">
              <a:buFont typeface="Arial" panose="020B0604020202020204" pitchFamily="34" charset="0"/>
              <a:buChar char="•"/>
            </a:pPr>
            <a:r>
              <a:rPr lang="en-US">
                <a:latin typeface="+mn-lt"/>
              </a:rPr>
              <a:t>Trojan mang các đuôi khả dụng trên hệ điều hành như .exe, .com, .scr,… giả dạng thành các chương trình “lương thiện”.</a:t>
            </a:r>
          </a:p>
        </p:txBody>
      </p:sp>
    </p:spTree>
    <p:extLst>
      <p:ext uri="{BB962C8B-B14F-4D97-AF65-F5344CB8AC3E}">
        <p14:creationId xmlns:p14="http://schemas.microsoft.com/office/powerpoint/2010/main" val="201121702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103"/>
                                        </p:tgtEl>
                                        <p:attrNameLst>
                                          <p:attrName>style.visibility</p:attrName>
                                        </p:attrNameLst>
                                      </p:cBhvr>
                                      <p:to>
                                        <p:strVal val="visible"/>
                                      </p:to>
                                    </p:set>
                                    <p:animEffect transition="in" filter="wheel(1)">
                                      <p:cBhvr>
                                        <p:cTn id="7" dur="1000"/>
                                        <p:tgtEl>
                                          <p:spTgt spid="10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05"/>
                                        </p:tgtEl>
                                        <p:attrNameLst>
                                          <p:attrName>style.visibility</p:attrName>
                                        </p:attrNameLst>
                                      </p:cBhvr>
                                      <p:to>
                                        <p:strVal val="visible"/>
                                      </p:to>
                                    </p:set>
                                    <p:animEffect transition="in" filter="wipe(left)">
                                      <p:cBhvr>
                                        <p:cTn id="12" dur="500"/>
                                        <p:tgtEl>
                                          <p:spTgt spid="105"/>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97"/>
                                        </p:tgtEl>
                                        <p:attrNameLst>
                                          <p:attrName>style.visibility</p:attrName>
                                        </p:attrNameLst>
                                      </p:cBhvr>
                                      <p:to>
                                        <p:strVal val="visible"/>
                                      </p:to>
                                    </p:set>
                                    <p:animEffect transition="in" filter="wipe(left)">
                                      <p:cBhvr>
                                        <p:cTn id="15" dur="500"/>
                                        <p:tgtEl>
                                          <p:spTgt spid="97"/>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99"/>
                                        </p:tgtEl>
                                        <p:attrNameLst>
                                          <p:attrName>style.visibility</p:attrName>
                                        </p:attrNameLst>
                                      </p:cBhvr>
                                      <p:to>
                                        <p:strVal val="visible"/>
                                      </p:to>
                                    </p:set>
                                    <p:animEffect transition="in" filter="wipe(left)">
                                      <p:cBhvr>
                                        <p:cTn id="18" dur="500"/>
                                        <p:tgtEl>
                                          <p:spTgt spid="99"/>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107">
                                            <p:txEl>
                                              <p:pRg st="0" end="0"/>
                                            </p:txEl>
                                          </p:spTgt>
                                        </p:tgtEl>
                                        <p:attrNameLst>
                                          <p:attrName>style.visibility</p:attrName>
                                        </p:attrNameLst>
                                      </p:cBhvr>
                                      <p:to>
                                        <p:strVal val="visible"/>
                                      </p:to>
                                    </p:set>
                                    <p:animEffect transition="in" filter="wipe(left)">
                                      <p:cBhvr>
                                        <p:cTn id="23" dur="500"/>
                                        <p:tgtEl>
                                          <p:spTgt spid="10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 grpId="0" animBg="1"/>
      <p:bldP spid="9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00176B-6DA2-44F5-843E-6120EEF2E596}"/>
              </a:ext>
            </a:extLst>
          </p:cNvPr>
          <p:cNvSpPr>
            <a:spLocks noGrp="1"/>
          </p:cNvSpPr>
          <p:nvPr>
            <p:ph type="title"/>
          </p:nvPr>
        </p:nvSpPr>
        <p:spPr/>
        <p:txBody>
          <a:bodyPr/>
          <a:lstStyle/>
          <a:p>
            <a:r>
              <a:rPr lang="en-US"/>
              <a:t>Trojan</a:t>
            </a:r>
          </a:p>
        </p:txBody>
      </p:sp>
      <p:sp>
        <p:nvSpPr>
          <p:cNvPr id="3" name="Content Placeholder 2">
            <a:extLst>
              <a:ext uri="{FF2B5EF4-FFF2-40B4-BE49-F238E27FC236}">
                <a16:creationId xmlns:a16="http://schemas.microsoft.com/office/drawing/2014/main" id="{3F860888-B2CE-48A4-845A-28E331AF96C7}"/>
              </a:ext>
            </a:extLst>
          </p:cNvPr>
          <p:cNvSpPr>
            <a:spLocks noGrp="1"/>
          </p:cNvSpPr>
          <p:nvPr>
            <p:ph idx="1"/>
          </p:nvPr>
        </p:nvSpPr>
        <p:spPr/>
        <p:txBody>
          <a:bodyPr/>
          <a:lstStyle/>
          <a:p>
            <a:pPr marL="0" indent="0">
              <a:buNone/>
            </a:pPr>
            <a:r>
              <a:rPr lang="en-US"/>
              <a:t>2. Phương thức phát tán, tấn công</a:t>
            </a:r>
          </a:p>
        </p:txBody>
      </p:sp>
      <p:grpSp>
        <p:nvGrpSpPr>
          <p:cNvPr id="5" name="Google Shape;497;p23">
            <a:extLst>
              <a:ext uri="{FF2B5EF4-FFF2-40B4-BE49-F238E27FC236}">
                <a16:creationId xmlns:a16="http://schemas.microsoft.com/office/drawing/2014/main" id="{B368CB2B-426C-4F6A-BF2C-6AF9FEC3A4EC}"/>
              </a:ext>
            </a:extLst>
          </p:cNvPr>
          <p:cNvGrpSpPr/>
          <p:nvPr/>
        </p:nvGrpSpPr>
        <p:grpSpPr>
          <a:xfrm>
            <a:off x="427664" y="2156195"/>
            <a:ext cx="2317852" cy="2513163"/>
            <a:chOff x="1302850" y="238125"/>
            <a:chExt cx="5013001" cy="5238650"/>
          </a:xfrm>
        </p:grpSpPr>
        <p:sp>
          <p:nvSpPr>
            <p:cNvPr id="6" name="Google Shape;498;p23">
              <a:extLst>
                <a:ext uri="{FF2B5EF4-FFF2-40B4-BE49-F238E27FC236}">
                  <a16:creationId xmlns:a16="http://schemas.microsoft.com/office/drawing/2014/main" id="{E79D04FF-4571-4920-918A-61B1E63E3110}"/>
                </a:ext>
              </a:extLst>
            </p:cNvPr>
            <p:cNvSpPr/>
            <p:nvPr/>
          </p:nvSpPr>
          <p:spPr>
            <a:xfrm>
              <a:off x="1302850" y="238125"/>
              <a:ext cx="5013001" cy="5012700"/>
            </a:xfrm>
            <a:custGeom>
              <a:avLst/>
              <a:gdLst/>
              <a:ahLst/>
              <a:cxnLst/>
              <a:rect l="l" t="t" r="r" b="b"/>
              <a:pathLst>
                <a:path w="200520" h="200508" extrusionOk="0">
                  <a:moveTo>
                    <a:pt x="100260" y="0"/>
                  </a:moveTo>
                  <a:cubicBezTo>
                    <a:pt x="44892" y="0"/>
                    <a:pt x="0" y="44879"/>
                    <a:pt x="0" y="100260"/>
                  </a:cubicBezTo>
                  <a:cubicBezTo>
                    <a:pt x="0" y="131433"/>
                    <a:pt x="14227" y="159289"/>
                    <a:pt x="36552" y="177660"/>
                  </a:cubicBezTo>
                  <a:cubicBezTo>
                    <a:pt x="36793" y="177864"/>
                    <a:pt x="37047" y="178067"/>
                    <a:pt x="37290" y="178258"/>
                  </a:cubicBezTo>
                  <a:cubicBezTo>
                    <a:pt x="40480" y="180852"/>
                    <a:pt x="43850" y="183242"/>
                    <a:pt x="47359" y="185415"/>
                  </a:cubicBezTo>
                  <a:cubicBezTo>
                    <a:pt x="52698" y="188746"/>
                    <a:pt x="58369" y="191582"/>
                    <a:pt x="64319" y="193871"/>
                  </a:cubicBezTo>
                  <a:cubicBezTo>
                    <a:pt x="75468" y="198168"/>
                    <a:pt x="87597" y="200507"/>
                    <a:pt x="100260" y="200507"/>
                  </a:cubicBezTo>
                  <a:cubicBezTo>
                    <a:pt x="112693" y="200507"/>
                    <a:pt x="124593" y="198244"/>
                    <a:pt x="135578" y="194099"/>
                  </a:cubicBezTo>
                  <a:cubicBezTo>
                    <a:pt x="141719" y="191786"/>
                    <a:pt x="147580" y="188899"/>
                    <a:pt x="153072" y="185466"/>
                  </a:cubicBezTo>
                  <a:cubicBezTo>
                    <a:pt x="156314" y="183458"/>
                    <a:pt x="159429" y="181271"/>
                    <a:pt x="162404" y="178919"/>
                  </a:cubicBezTo>
                  <a:cubicBezTo>
                    <a:pt x="162646" y="178716"/>
                    <a:pt x="162900" y="178512"/>
                    <a:pt x="163154" y="178309"/>
                  </a:cubicBezTo>
                  <a:cubicBezTo>
                    <a:pt x="185937" y="159951"/>
                    <a:pt x="200519" y="131815"/>
                    <a:pt x="200519" y="100260"/>
                  </a:cubicBezTo>
                  <a:cubicBezTo>
                    <a:pt x="200519" y="44879"/>
                    <a:pt x="155628" y="0"/>
                    <a:pt x="100260" y="0"/>
                  </a:cubicBezTo>
                  <a:close/>
                </a:path>
              </a:pathLst>
            </a:cu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499;p23">
              <a:extLst>
                <a:ext uri="{FF2B5EF4-FFF2-40B4-BE49-F238E27FC236}">
                  <a16:creationId xmlns:a16="http://schemas.microsoft.com/office/drawing/2014/main" id="{FF891389-AEF5-470B-9C95-03D53E7194A5}"/>
                </a:ext>
              </a:extLst>
            </p:cNvPr>
            <p:cNvSpPr/>
            <p:nvPr/>
          </p:nvSpPr>
          <p:spPr>
            <a:xfrm>
              <a:off x="3802675" y="995550"/>
              <a:ext cx="4125" cy="650"/>
            </a:xfrm>
            <a:custGeom>
              <a:avLst/>
              <a:gdLst/>
              <a:ahLst/>
              <a:cxnLst/>
              <a:rect l="l" t="t" r="r" b="b"/>
              <a:pathLst>
                <a:path w="165" h="26" extrusionOk="0">
                  <a:moveTo>
                    <a:pt x="0" y="0"/>
                  </a:moveTo>
                  <a:lnTo>
                    <a:pt x="0" y="26"/>
                  </a:lnTo>
                  <a:cubicBezTo>
                    <a:pt x="51" y="12"/>
                    <a:pt x="114" y="12"/>
                    <a:pt x="165" y="12"/>
                  </a:cubicBezTo>
                  <a:cubicBezTo>
                    <a:pt x="114" y="12"/>
                    <a:pt x="51" y="0"/>
                    <a:pt x="0"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500;p23">
              <a:extLst>
                <a:ext uri="{FF2B5EF4-FFF2-40B4-BE49-F238E27FC236}">
                  <a16:creationId xmlns:a16="http://schemas.microsoft.com/office/drawing/2014/main" id="{641EADEE-021E-4458-87B6-F5BB2D0A0809}"/>
                </a:ext>
              </a:extLst>
            </p:cNvPr>
            <p:cNvSpPr/>
            <p:nvPr/>
          </p:nvSpPr>
          <p:spPr>
            <a:xfrm>
              <a:off x="3802675" y="1178275"/>
              <a:ext cx="1155675" cy="2189950"/>
            </a:xfrm>
            <a:custGeom>
              <a:avLst/>
              <a:gdLst/>
              <a:ahLst/>
              <a:cxnLst/>
              <a:rect l="l" t="t" r="r" b="b"/>
              <a:pathLst>
                <a:path w="46227" h="87598" extrusionOk="0">
                  <a:moveTo>
                    <a:pt x="0" y="1"/>
                  </a:moveTo>
                  <a:lnTo>
                    <a:pt x="0" y="87598"/>
                  </a:lnTo>
                  <a:lnTo>
                    <a:pt x="27614" y="87598"/>
                  </a:lnTo>
                  <a:cubicBezTo>
                    <a:pt x="27614" y="87598"/>
                    <a:pt x="44332" y="69532"/>
                    <a:pt x="45883" y="55827"/>
                  </a:cubicBezTo>
                  <a:cubicBezTo>
                    <a:pt x="46227" y="52762"/>
                    <a:pt x="45820" y="49915"/>
                    <a:pt x="44294" y="47538"/>
                  </a:cubicBezTo>
                  <a:cubicBezTo>
                    <a:pt x="40277" y="41283"/>
                    <a:pt x="36500" y="28671"/>
                    <a:pt x="30487" y="17113"/>
                  </a:cubicBezTo>
                  <a:cubicBezTo>
                    <a:pt x="27614" y="13732"/>
                    <a:pt x="24499" y="10680"/>
                    <a:pt x="21320" y="8151"/>
                  </a:cubicBezTo>
                  <a:cubicBezTo>
                    <a:pt x="12714" y="1336"/>
                    <a:pt x="2453" y="192"/>
                    <a:pt x="356" y="40"/>
                  </a:cubicBezTo>
                  <a:lnTo>
                    <a:pt x="356" y="1"/>
                  </a:lnTo>
                  <a:lnTo>
                    <a:pt x="343" y="1"/>
                  </a:lnTo>
                  <a:cubicBezTo>
                    <a:pt x="317" y="1"/>
                    <a:pt x="267" y="14"/>
                    <a:pt x="204" y="26"/>
                  </a:cubicBezTo>
                  <a:cubicBezTo>
                    <a:pt x="102" y="14"/>
                    <a:pt x="38" y="1"/>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501;p23">
              <a:extLst>
                <a:ext uri="{FF2B5EF4-FFF2-40B4-BE49-F238E27FC236}">
                  <a16:creationId xmlns:a16="http://schemas.microsoft.com/office/drawing/2014/main" id="{BF7C616A-3F57-4AF3-AE01-08FBEE107D5F}"/>
                </a:ext>
              </a:extLst>
            </p:cNvPr>
            <p:cNvSpPr/>
            <p:nvPr/>
          </p:nvSpPr>
          <p:spPr>
            <a:xfrm>
              <a:off x="2620300" y="1178275"/>
              <a:ext cx="1190950" cy="2189950"/>
            </a:xfrm>
            <a:custGeom>
              <a:avLst/>
              <a:gdLst/>
              <a:ahLst/>
              <a:cxnLst/>
              <a:rect l="l" t="t" r="r" b="b"/>
              <a:pathLst>
                <a:path w="47638" h="87598" extrusionOk="0">
                  <a:moveTo>
                    <a:pt x="47270" y="1"/>
                  </a:moveTo>
                  <a:lnTo>
                    <a:pt x="47270" y="40"/>
                  </a:lnTo>
                  <a:cubicBezTo>
                    <a:pt x="45171" y="204"/>
                    <a:pt x="34887" y="1362"/>
                    <a:pt x="26279" y="8188"/>
                  </a:cubicBezTo>
                  <a:cubicBezTo>
                    <a:pt x="22300" y="11341"/>
                    <a:pt x="18359" y="15512"/>
                    <a:pt x="14774" y="20139"/>
                  </a:cubicBezTo>
                  <a:cubicBezTo>
                    <a:pt x="9307" y="30807"/>
                    <a:pt x="5556" y="41817"/>
                    <a:pt x="1894" y="47538"/>
                  </a:cubicBezTo>
                  <a:cubicBezTo>
                    <a:pt x="369" y="49915"/>
                    <a:pt x="0" y="52762"/>
                    <a:pt x="433" y="55827"/>
                  </a:cubicBezTo>
                  <a:cubicBezTo>
                    <a:pt x="2327" y="69532"/>
                    <a:pt x="20024" y="87598"/>
                    <a:pt x="20024" y="87598"/>
                  </a:cubicBezTo>
                  <a:lnTo>
                    <a:pt x="47638" y="87598"/>
                  </a:lnTo>
                  <a:lnTo>
                    <a:pt x="47638" y="1"/>
                  </a:lnTo>
                  <a:cubicBezTo>
                    <a:pt x="47612" y="1"/>
                    <a:pt x="47562" y="14"/>
                    <a:pt x="47499" y="26"/>
                  </a:cubicBezTo>
                  <a:cubicBezTo>
                    <a:pt x="47397" y="14"/>
                    <a:pt x="47333" y="1"/>
                    <a:pt x="472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502;p23">
              <a:extLst>
                <a:ext uri="{FF2B5EF4-FFF2-40B4-BE49-F238E27FC236}">
                  <a16:creationId xmlns:a16="http://schemas.microsoft.com/office/drawing/2014/main" id="{03711DDC-BF5A-4066-9956-7A35318D1C8C}"/>
                </a:ext>
              </a:extLst>
            </p:cNvPr>
            <p:cNvSpPr/>
            <p:nvPr/>
          </p:nvSpPr>
          <p:spPr>
            <a:xfrm>
              <a:off x="3806775" y="995550"/>
              <a:ext cx="4475" cy="650"/>
            </a:xfrm>
            <a:custGeom>
              <a:avLst/>
              <a:gdLst/>
              <a:ahLst/>
              <a:cxnLst/>
              <a:rect l="l" t="t" r="r" b="b"/>
              <a:pathLst>
                <a:path w="179" h="26" extrusionOk="0">
                  <a:moveTo>
                    <a:pt x="179" y="0"/>
                  </a:moveTo>
                  <a:cubicBezTo>
                    <a:pt x="116" y="0"/>
                    <a:pt x="52" y="12"/>
                    <a:pt x="1" y="12"/>
                  </a:cubicBezTo>
                  <a:cubicBezTo>
                    <a:pt x="65" y="12"/>
                    <a:pt x="116" y="12"/>
                    <a:pt x="179" y="26"/>
                  </a:cubicBezTo>
                  <a:lnTo>
                    <a:pt x="179" y="0"/>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503;p23">
              <a:extLst>
                <a:ext uri="{FF2B5EF4-FFF2-40B4-BE49-F238E27FC236}">
                  <a16:creationId xmlns:a16="http://schemas.microsoft.com/office/drawing/2014/main" id="{8A361A86-D108-4ACA-8E47-91E0FBC2F556}"/>
                </a:ext>
              </a:extLst>
            </p:cNvPr>
            <p:cNvSpPr/>
            <p:nvPr/>
          </p:nvSpPr>
          <p:spPr>
            <a:xfrm>
              <a:off x="3579550" y="2963925"/>
              <a:ext cx="444350" cy="753300"/>
            </a:xfrm>
            <a:custGeom>
              <a:avLst/>
              <a:gdLst/>
              <a:ahLst/>
              <a:cxnLst/>
              <a:rect l="l" t="t" r="r" b="b"/>
              <a:pathLst>
                <a:path w="17774" h="30132" extrusionOk="0">
                  <a:moveTo>
                    <a:pt x="0" y="0"/>
                  </a:moveTo>
                  <a:lnTo>
                    <a:pt x="0" y="30131"/>
                  </a:lnTo>
                  <a:lnTo>
                    <a:pt x="17774" y="30131"/>
                  </a:lnTo>
                  <a:lnTo>
                    <a:pt x="17774" y="0"/>
                  </a:lnTo>
                  <a:close/>
                </a:path>
              </a:pathLst>
            </a:custGeom>
            <a:solidFill>
              <a:srgbClr val="F08A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504;p23">
              <a:extLst>
                <a:ext uri="{FF2B5EF4-FFF2-40B4-BE49-F238E27FC236}">
                  <a16:creationId xmlns:a16="http://schemas.microsoft.com/office/drawing/2014/main" id="{B6B4B3C8-73EF-450E-B3D1-9D1C8E824D37}"/>
                </a:ext>
              </a:extLst>
            </p:cNvPr>
            <p:cNvSpPr/>
            <p:nvPr/>
          </p:nvSpPr>
          <p:spPr>
            <a:xfrm>
              <a:off x="3579550" y="3455625"/>
              <a:ext cx="445300" cy="167850"/>
            </a:xfrm>
            <a:custGeom>
              <a:avLst/>
              <a:gdLst/>
              <a:ahLst/>
              <a:cxnLst/>
              <a:rect l="l" t="t" r="r" b="b"/>
              <a:pathLst>
                <a:path w="17812" h="6714" extrusionOk="0">
                  <a:moveTo>
                    <a:pt x="9039" y="1"/>
                  </a:moveTo>
                  <a:cubicBezTo>
                    <a:pt x="4196" y="1"/>
                    <a:pt x="0" y="801"/>
                    <a:pt x="0" y="2645"/>
                  </a:cubicBezTo>
                  <a:cubicBezTo>
                    <a:pt x="0" y="4501"/>
                    <a:pt x="4196" y="6713"/>
                    <a:pt x="9039" y="6713"/>
                  </a:cubicBezTo>
                  <a:cubicBezTo>
                    <a:pt x="13883" y="6713"/>
                    <a:pt x="17811" y="5213"/>
                    <a:pt x="17811" y="3357"/>
                  </a:cubicBezTo>
                  <a:cubicBezTo>
                    <a:pt x="17811" y="1501"/>
                    <a:pt x="13883" y="1"/>
                    <a:pt x="9039" y="1"/>
                  </a:cubicBezTo>
                  <a:close/>
                </a:path>
              </a:pathLst>
            </a:custGeom>
            <a:solidFill>
              <a:srgbClr val="F08A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505;p23">
              <a:extLst>
                <a:ext uri="{FF2B5EF4-FFF2-40B4-BE49-F238E27FC236}">
                  <a16:creationId xmlns:a16="http://schemas.microsoft.com/office/drawing/2014/main" id="{D502667B-52A4-4DDC-B3F9-2A5F74B0EF0E}"/>
                </a:ext>
              </a:extLst>
            </p:cNvPr>
            <p:cNvSpPr/>
            <p:nvPr/>
          </p:nvSpPr>
          <p:spPr>
            <a:xfrm>
              <a:off x="1915325" y="3087575"/>
              <a:ext cx="3780425" cy="2139650"/>
            </a:xfrm>
            <a:custGeom>
              <a:avLst/>
              <a:gdLst/>
              <a:ahLst/>
              <a:cxnLst/>
              <a:rect l="l" t="t" r="r" b="b"/>
              <a:pathLst>
                <a:path w="151217" h="85586" extrusionOk="0">
                  <a:moveTo>
                    <a:pt x="66569" y="0"/>
                  </a:moveTo>
                  <a:cubicBezTo>
                    <a:pt x="66569" y="0"/>
                    <a:pt x="38052" y="8098"/>
                    <a:pt x="31098" y="11149"/>
                  </a:cubicBezTo>
                  <a:cubicBezTo>
                    <a:pt x="28988" y="12090"/>
                    <a:pt x="3802" y="54249"/>
                    <a:pt x="1" y="67154"/>
                  </a:cubicBezTo>
                  <a:cubicBezTo>
                    <a:pt x="2772" y="69391"/>
                    <a:pt x="27042" y="83325"/>
                    <a:pt x="30081" y="85219"/>
                  </a:cubicBezTo>
                  <a:cubicBezTo>
                    <a:pt x="30276" y="85340"/>
                    <a:pt x="30471" y="85399"/>
                    <a:pt x="30666" y="85399"/>
                  </a:cubicBezTo>
                  <a:cubicBezTo>
                    <a:pt x="34974" y="85399"/>
                    <a:pt x="39401" y="57100"/>
                    <a:pt x="44161" y="57100"/>
                  </a:cubicBezTo>
                  <a:cubicBezTo>
                    <a:pt x="44311" y="57100"/>
                    <a:pt x="44461" y="57128"/>
                    <a:pt x="44612" y="57186"/>
                  </a:cubicBezTo>
                  <a:cubicBezTo>
                    <a:pt x="54275" y="60898"/>
                    <a:pt x="64789" y="62933"/>
                    <a:pt x="75761" y="62933"/>
                  </a:cubicBezTo>
                  <a:cubicBezTo>
                    <a:pt x="86530" y="62933"/>
                    <a:pt x="96853" y="60975"/>
                    <a:pt x="106375" y="57389"/>
                  </a:cubicBezTo>
                  <a:cubicBezTo>
                    <a:pt x="106532" y="57330"/>
                    <a:pt x="106689" y="57301"/>
                    <a:pt x="106846" y="57301"/>
                  </a:cubicBezTo>
                  <a:cubicBezTo>
                    <a:pt x="111767" y="57301"/>
                    <a:pt x="116572" y="85586"/>
                    <a:pt x="121026" y="85586"/>
                  </a:cubicBezTo>
                  <a:cubicBezTo>
                    <a:pt x="121233" y="85586"/>
                    <a:pt x="121439" y="85525"/>
                    <a:pt x="121645" y="85397"/>
                  </a:cubicBezTo>
                  <a:cubicBezTo>
                    <a:pt x="124442" y="83656"/>
                    <a:pt x="148635" y="67281"/>
                    <a:pt x="151216" y="65233"/>
                  </a:cubicBezTo>
                  <a:cubicBezTo>
                    <a:pt x="148304" y="53499"/>
                    <a:pt x="122865" y="13031"/>
                    <a:pt x="120157" y="11149"/>
                  </a:cubicBezTo>
                  <a:cubicBezTo>
                    <a:pt x="113851" y="6764"/>
                    <a:pt x="84343" y="1233"/>
                    <a:pt x="84330" y="1233"/>
                  </a:cubicBezTo>
                  <a:cubicBezTo>
                    <a:pt x="84228" y="1157"/>
                    <a:pt x="66569" y="0"/>
                    <a:pt x="6656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506;p23">
              <a:extLst>
                <a:ext uri="{FF2B5EF4-FFF2-40B4-BE49-F238E27FC236}">
                  <a16:creationId xmlns:a16="http://schemas.microsoft.com/office/drawing/2014/main" id="{D28BD671-2CB4-4A20-9E56-902779D657B7}"/>
                </a:ext>
              </a:extLst>
            </p:cNvPr>
            <p:cNvSpPr/>
            <p:nvPr/>
          </p:nvSpPr>
          <p:spPr>
            <a:xfrm>
              <a:off x="3009975" y="2248125"/>
              <a:ext cx="380475" cy="369050"/>
            </a:xfrm>
            <a:custGeom>
              <a:avLst/>
              <a:gdLst/>
              <a:ahLst/>
              <a:cxnLst/>
              <a:rect l="l" t="t" r="r" b="b"/>
              <a:pathLst>
                <a:path w="15219" h="14762" extrusionOk="0">
                  <a:moveTo>
                    <a:pt x="5301" y="1"/>
                  </a:moveTo>
                  <a:cubicBezTo>
                    <a:pt x="1399" y="1"/>
                    <a:pt x="0" y="1743"/>
                    <a:pt x="0" y="5824"/>
                  </a:cubicBezTo>
                  <a:cubicBezTo>
                    <a:pt x="0" y="9892"/>
                    <a:pt x="4272" y="14762"/>
                    <a:pt x="8162" y="14762"/>
                  </a:cubicBezTo>
                  <a:cubicBezTo>
                    <a:pt x="12053" y="14762"/>
                    <a:pt x="15218" y="11456"/>
                    <a:pt x="15218" y="7375"/>
                  </a:cubicBezTo>
                  <a:cubicBezTo>
                    <a:pt x="15218" y="3306"/>
                    <a:pt x="9192" y="1"/>
                    <a:pt x="53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507;p23">
              <a:extLst>
                <a:ext uri="{FF2B5EF4-FFF2-40B4-BE49-F238E27FC236}">
                  <a16:creationId xmlns:a16="http://schemas.microsoft.com/office/drawing/2014/main" id="{2DAEE6C2-2E28-489D-B249-7EB9BE126F8D}"/>
                </a:ext>
              </a:extLst>
            </p:cNvPr>
            <p:cNvSpPr/>
            <p:nvPr/>
          </p:nvSpPr>
          <p:spPr>
            <a:xfrm>
              <a:off x="4253025" y="2248125"/>
              <a:ext cx="380500" cy="369050"/>
            </a:xfrm>
            <a:custGeom>
              <a:avLst/>
              <a:gdLst/>
              <a:ahLst/>
              <a:cxnLst/>
              <a:rect l="l" t="t" r="r" b="b"/>
              <a:pathLst>
                <a:path w="15220" h="14762" extrusionOk="0">
                  <a:moveTo>
                    <a:pt x="9917" y="1"/>
                  </a:moveTo>
                  <a:cubicBezTo>
                    <a:pt x="6027" y="1"/>
                    <a:pt x="1" y="3306"/>
                    <a:pt x="1" y="7375"/>
                  </a:cubicBezTo>
                  <a:cubicBezTo>
                    <a:pt x="1" y="11456"/>
                    <a:pt x="3154" y="14762"/>
                    <a:pt x="7057" y="14762"/>
                  </a:cubicBezTo>
                  <a:cubicBezTo>
                    <a:pt x="10948" y="14762"/>
                    <a:pt x="15219" y="9892"/>
                    <a:pt x="15219" y="5824"/>
                  </a:cubicBezTo>
                  <a:cubicBezTo>
                    <a:pt x="15219" y="1743"/>
                    <a:pt x="13821" y="1"/>
                    <a:pt x="991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508;p23">
              <a:extLst>
                <a:ext uri="{FF2B5EF4-FFF2-40B4-BE49-F238E27FC236}">
                  <a16:creationId xmlns:a16="http://schemas.microsoft.com/office/drawing/2014/main" id="{CAEC108C-62BB-4F0D-9997-F7D4718AF895}"/>
                </a:ext>
              </a:extLst>
            </p:cNvPr>
            <p:cNvSpPr/>
            <p:nvPr/>
          </p:nvSpPr>
          <p:spPr>
            <a:xfrm>
              <a:off x="3128850" y="1315275"/>
              <a:ext cx="1395650" cy="1865750"/>
            </a:xfrm>
            <a:custGeom>
              <a:avLst/>
              <a:gdLst/>
              <a:ahLst/>
              <a:cxnLst/>
              <a:rect l="l" t="t" r="r" b="b"/>
              <a:pathLst>
                <a:path w="55826" h="74630" extrusionOk="0">
                  <a:moveTo>
                    <a:pt x="27906" y="1"/>
                  </a:moveTo>
                  <a:cubicBezTo>
                    <a:pt x="12497" y="1"/>
                    <a:pt x="0" y="12345"/>
                    <a:pt x="0" y="32955"/>
                  </a:cubicBezTo>
                  <a:cubicBezTo>
                    <a:pt x="0" y="53551"/>
                    <a:pt x="12497" y="74630"/>
                    <a:pt x="27906" y="74630"/>
                  </a:cubicBezTo>
                  <a:cubicBezTo>
                    <a:pt x="43328" y="74630"/>
                    <a:pt x="55825" y="53551"/>
                    <a:pt x="55825" y="32955"/>
                  </a:cubicBezTo>
                  <a:cubicBezTo>
                    <a:pt x="55825" y="12345"/>
                    <a:pt x="43328" y="1"/>
                    <a:pt x="2790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509;p23">
              <a:extLst>
                <a:ext uri="{FF2B5EF4-FFF2-40B4-BE49-F238E27FC236}">
                  <a16:creationId xmlns:a16="http://schemas.microsoft.com/office/drawing/2014/main" id="{DEBE9443-CB17-477D-BA7D-8C098F9AC87B}"/>
                </a:ext>
              </a:extLst>
            </p:cNvPr>
            <p:cNvSpPr/>
            <p:nvPr/>
          </p:nvSpPr>
          <p:spPr>
            <a:xfrm>
              <a:off x="3138375" y="2237025"/>
              <a:ext cx="1376575" cy="390450"/>
            </a:xfrm>
            <a:custGeom>
              <a:avLst/>
              <a:gdLst/>
              <a:ahLst/>
              <a:cxnLst/>
              <a:rect l="l" t="t" r="r" b="b"/>
              <a:pathLst>
                <a:path w="55063" h="15618" extrusionOk="0">
                  <a:moveTo>
                    <a:pt x="1018" y="0"/>
                  </a:moveTo>
                  <a:cubicBezTo>
                    <a:pt x="1018" y="0"/>
                    <a:pt x="1" y="7971"/>
                    <a:pt x="3230" y="15193"/>
                  </a:cubicBezTo>
                  <a:cubicBezTo>
                    <a:pt x="3230" y="15193"/>
                    <a:pt x="4315" y="15584"/>
                    <a:pt x="6651" y="15584"/>
                  </a:cubicBezTo>
                  <a:cubicBezTo>
                    <a:pt x="9917" y="15584"/>
                    <a:pt x="15627" y="14819"/>
                    <a:pt x="24233" y="11150"/>
                  </a:cubicBezTo>
                  <a:cubicBezTo>
                    <a:pt x="24233" y="11150"/>
                    <a:pt x="25923" y="10358"/>
                    <a:pt x="27366" y="10358"/>
                  </a:cubicBezTo>
                  <a:cubicBezTo>
                    <a:pt x="27419" y="10358"/>
                    <a:pt x="27472" y="10359"/>
                    <a:pt x="27525" y="10362"/>
                  </a:cubicBezTo>
                  <a:lnTo>
                    <a:pt x="27525" y="10387"/>
                  </a:lnTo>
                  <a:cubicBezTo>
                    <a:pt x="27578" y="10385"/>
                    <a:pt x="27632" y="10384"/>
                    <a:pt x="27686" y="10384"/>
                  </a:cubicBezTo>
                  <a:cubicBezTo>
                    <a:pt x="29141" y="10384"/>
                    <a:pt x="30831" y="11175"/>
                    <a:pt x="30831" y="11175"/>
                  </a:cubicBezTo>
                  <a:cubicBezTo>
                    <a:pt x="39450" y="14854"/>
                    <a:pt x="45168" y="15618"/>
                    <a:pt x="48432" y="15618"/>
                  </a:cubicBezTo>
                  <a:cubicBezTo>
                    <a:pt x="50753" y="15618"/>
                    <a:pt x="51834" y="15231"/>
                    <a:pt x="51834" y="15231"/>
                  </a:cubicBezTo>
                  <a:cubicBezTo>
                    <a:pt x="55063" y="7997"/>
                    <a:pt x="54034" y="38"/>
                    <a:pt x="54034" y="38"/>
                  </a:cubicBezTo>
                  <a:lnTo>
                    <a:pt x="27525" y="38"/>
                  </a:lnTo>
                  <a:lnTo>
                    <a:pt x="27525" y="0"/>
                  </a:ln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510;p23">
              <a:extLst>
                <a:ext uri="{FF2B5EF4-FFF2-40B4-BE49-F238E27FC236}">
                  <a16:creationId xmlns:a16="http://schemas.microsoft.com/office/drawing/2014/main" id="{9661DA55-65C2-409A-9738-075B6C0DA858}"/>
                </a:ext>
              </a:extLst>
            </p:cNvPr>
            <p:cNvSpPr/>
            <p:nvPr/>
          </p:nvSpPr>
          <p:spPr>
            <a:xfrm>
              <a:off x="2584375" y="1086750"/>
              <a:ext cx="2419200" cy="1488150"/>
            </a:xfrm>
            <a:custGeom>
              <a:avLst/>
              <a:gdLst/>
              <a:ahLst/>
              <a:cxnLst/>
              <a:rect l="l" t="t" r="r" b="b"/>
              <a:pathLst>
                <a:path w="96768" h="59526" extrusionOk="0">
                  <a:moveTo>
                    <a:pt x="48707" y="0"/>
                  </a:moveTo>
                  <a:lnTo>
                    <a:pt x="48707" y="26"/>
                  </a:lnTo>
                  <a:cubicBezTo>
                    <a:pt x="18333" y="3662"/>
                    <a:pt x="0" y="50614"/>
                    <a:pt x="1704" y="59526"/>
                  </a:cubicBezTo>
                  <a:cubicBezTo>
                    <a:pt x="1704" y="59526"/>
                    <a:pt x="1755" y="59513"/>
                    <a:pt x="1870" y="59475"/>
                  </a:cubicBezTo>
                  <a:cubicBezTo>
                    <a:pt x="3497" y="58979"/>
                    <a:pt x="17228" y="55050"/>
                    <a:pt x="48732" y="54174"/>
                  </a:cubicBezTo>
                  <a:lnTo>
                    <a:pt x="49075" y="54174"/>
                  </a:lnTo>
                  <a:cubicBezTo>
                    <a:pt x="80821" y="55050"/>
                    <a:pt x="93293" y="59030"/>
                    <a:pt x="94615" y="59488"/>
                  </a:cubicBezTo>
                  <a:lnTo>
                    <a:pt x="94730" y="59526"/>
                  </a:lnTo>
                  <a:cubicBezTo>
                    <a:pt x="96767" y="48107"/>
                    <a:pt x="78019" y="8"/>
                    <a:pt x="50016" y="8"/>
                  </a:cubicBezTo>
                  <a:cubicBezTo>
                    <a:pt x="49707" y="8"/>
                    <a:pt x="49398" y="14"/>
                    <a:pt x="49088" y="26"/>
                  </a:cubicBezTo>
                  <a:lnTo>
                    <a:pt x="49088" y="0"/>
                  </a:lnTo>
                  <a:lnTo>
                    <a:pt x="49075" y="0"/>
                  </a:lnTo>
                  <a:cubicBezTo>
                    <a:pt x="49049" y="0"/>
                    <a:pt x="48999" y="0"/>
                    <a:pt x="48936" y="14"/>
                  </a:cubicBezTo>
                  <a:cubicBezTo>
                    <a:pt x="48834" y="0"/>
                    <a:pt x="48770" y="0"/>
                    <a:pt x="4873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511;p23">
              <a:extLst>
                <a:ext uri="{FF2B5EF4-FFF2-40B4-BE49-F238E27FC236}">
                  <a16:creationId xmlns:a16="http://schemas.microsoft.com/office/drawing/2014/main" id="{765A61BF-17F3-4796-A93E-6CB45977BC31}"/>
                </a:ext>
              </a:extLst>
            </p:cNvPr>
            <p:cNvSpPr/>
            <p:nvPr/>
          </p:nvSpPr>
          <p:spPr>
            <a:xfrm>
              <a:off x="2588525" y="5194850"/>
              <a:ext cx="2392725" cy="240950"/>
            </a:xfrm>
            <a:custGeom>
              <a:avLst/>
              <a:gdLst/>
              <a:ahLst/>
              <a:cxnLst/>
              <a:rect l="l" t="t" r="r" b="b"/>
              <a:pathLst>
                <a:path w="95709" h="9638" extrusionOk="0">
                  <a:moveTo>
                    <a:pt x="0" y="0"/>
                  </a:moveTo>
                  <a:lnTo>
                    <a:pt x="0" y="9637"/>
                  </a:lnTo>
                  <a:lnTo>
                    <a:pt x="95708" y="9637"/>
                  </a:lnTo>
                  <a:lnTo>
                    <a:pt x="95708" y="0"/>
                  </a:ln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512;p23">
              <a:extLst>
                <a:ext uri="{FF2B5EF4-FFF2-40B4-BE49-F238E27FC236}">
                  <a16:creationId xmlns:a16="http://schemas.microsoft.com/office/drawing/2014/main" id="{C4631A53-FD2C-412C-92C4-A29632274F62}"/>
                </a:ext>
              </a:extLst>
            </p:cNvPr>
            <p:cNvSpPr/>
            <p:nvPr/>
          </p:nvSpPr>
          <p:spPr>
            <a:xfrm>
              <a:off x="2528125" y="3868500"/>
              <a:ext cx="2547825" cy="1481475"/>
            </a:xfrm>
            <a:custGeom>
              <a:avLst/>
              <a:gdLst/>
              <a:ahLst/>
              <a:cxnLst/>
              <a:rect l="l" t="t" r="r" b="b"/>
              <a:pathLst>
                <a:path w="101913" h="59259" extrusionOk="0">
                  <a:moveTo>
                    <a:pt x="3267" y="0"/>
                  </a:moveTo>
                  <a:cubicBezTo>
                    <a:pt x="1475" y="0"/>
                    <a:pt x="0" y="1475"/>
                    <a:pt x="0" y="3268"/>
                  </a:cubicBezTo>
                  <a:lnTo>
                    <a:pt x="0" y="56004"/>
                  </a:lnTo>
                  <a:cubicBezTo>
                    <a:pt x="0" y="57796"/>
                    <a:pt x="1475" y="59259"/>
                    <a:pt x="3267" y="59259"/>
                  </a:cubicBezTo>
                  <a:lnTo>
                    <a:pt x="98658" y="59259"/>
                  </a:lnTo>
                  <a:cubicBezTo>
                    <a:pt x="100450" y="59259"/>
                    <a:pt x="101913" y="57796"/>
                    <a:pt x="101913" y="56004"/>
                  </a:cubicBezTo>
                  <a:lnTo>
                    <a:pt x="101913" y="3268"/>
                  </a:lnTo>
                  <a:cubicBezTo>
                    <a:pt x="101913" y="1475"/>
                    <a:pt x="100450" y="0"/>
                    <a:pt x="98658" y="0"/>
                  </a:cubicBezTo>
                  <a:close/>
                </a:path>
              </a:pathLst>
            </a:custGeom>
            <a:solidFill>
              <a:srgbClr val="DFD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513;p23">
              <a:extLst>
                <a:ext uri="{FF2B5EF4-FFF2-40B4-BE49-F238E27FC236}">
                  <a16:creationId xmlns:a16="http://schemas.microsoft.com/office/drawing/2014/main" id="{A71E3D00-CF8D-4C4E-9DD2-9EBE7162EE5C}"/>
                </a:ext>
              </a:extLst>
            </p:cNvPr>
            <p:cNvSpPr/>
            <p:nvPr/>
          </p:nvSpPr>
          <p:spPr>
            <a:xfrm>
              <a:off x="2528125" y="5394750"/>
              <a:ext cx="2547825" cy="82025"/>
            </a:xfrm>
            <a:custGeom>
              <a:avLst/>
              <a:gdLst/>
              <a:ahLst/>
              <a:cxnLst/>
              <a:rect l="l" t="t" r="r" b="b"/>
              <a:pathLst>
                <a:path w="101913" h="3281" extrusionOk="0">
                  <a:moveTo>
                    <a:pt x="1640" y="1"/>
                  </a:moveTo>
                  <a:cubicBezTo>
                    <a:pt x="738" y="1"/>
                    <a:pt x="0" y="738"/>
                    <a:pt x="0" y="1641"/>
                  </a:cubicBezTo>
                  <a:cubicBezTo>
                    <a:pt x="0" y="2544"/>
                    <a:pt x="738" y="3281"/>
                    <a:pt x="1640" y="3281"/>
                  </a:cubicBezTo>
                  <a:lnTo>
                    <a:pt x="100272" y="3281"/>
                  </a:lnTo>
                  <a:cubicBezTo>
                    <a:pt x="101188" y="3281"/>
                    <a:pt x="101913" y="2544"/>
                    <a:pt x="101913" y="1641"/>
                  </a:cubicBezTo>
                  <a:cubicBezTo>
                    <a:pt x="101913" y="738"/>
                    <a:pt x="101188" y="1"/>
                    <a:pt x="100272" y="1"/>
                  </a:cubicBezTo>
                  <a:close/>
                </a:path>
              </a:pathLst>
            </a:custGeom>
            <a:solidFill>
              <a:srgbClr val="DFD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514;p23">
              <a:extLst>
                <a:ext uri="{FF2B5EF4-FFF2-40B4-BE49-F238E27FC236}">
                  <a16:creationId xmlns:a16="http://schemas.microsoft.com/office/drawing/2014/main" id="{D6C4A1D5-EB33-43F9-B186-EB826D12D501}"/>
                </a:ext>
              </a:extLst>
            </p:cNvPr>
            <p:cNvSpPr/>
            <p:nvPr/>
          </p:nvSpPr>
          <p:spPr>
            <a:xfrm>
              <a:off x="3594150" y="4440600"/>
              <a:ext cx="413225" cy="413225"/>
            </a:xfrm>
            <a:custGeom>
              <a:avLst/>
              <a:gdLst/>
              <a:ahLst/>
              <a:cxnLst/>
              <a:rect l="l" t="t" r="r" b="b"/>
              <a:pathLst>
                <a:path w="16529" h="16529" extrusionOk="0">
                  <a:moveTo>
                    <a:pt x="8265" y="1"/>
                  </a:moveTo>
                  <a:cubicBezTo>
                    <a:pt x="3700" y="1"/>
                    <a:pt x="1" y="3701"/>
                    <a:pt x="1" y="8264"/>
                  </a:cubicBezTo>
                  <a:cubicBezTo>
                    <a:pt x="1" y="12829"/>
                    <a:pt x="3700" y="16528"/>
                    <a:pt x="8265" y="16528"/>
                  </a:cubicBezTo>
                  <a:cubicBezTo>
                    <a:pt x="12828" y="16528"/>
                    <a:pt x="16529" y="12829"/>
                    <a:pt x="16529" y="8264"/>
                  </a:cubicBezTo>
                  <a:cubicBezTo>
                    <a:pt x="16529" y="3701"/>
                    <a:pt x="12828" y="1"/>
                    <a:pt x="826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515;p23">
              <a:extLst>
                <a:ext uri="{FF2B5EF4-FFF2-40B4-BE49-F238E27FC236}">
                  <a16:creationId xmlns:a16="http://schemas.microsoft.com/office/drawing/2014/main" id="{751E631A-024A-4A37-BAED-CC7FC7A7C346}"/>
                </a:ext>
              </a:extLst>
            </p:cNvPr>
            <p:cNvSpPr/>
            <p:nvPr/>
          </p:nvSpPr>
          <p:spPr>
            <a:xfrm>
              <a:off x="3680275" y="4721275"/>
              <a:ext cx="240950" cy="165300"/>
            </a:xfrm>
            <a:custGeom>
              <a:avLst/>
              <a:gdLst/>
              <a:ahLst/>
              <a:cxnLst/>
              <a:rect l="l" t="t" r="r" b="b"/>
              <a:pathLst>
                <a:path w="9638" h="6612" extrusionOk="0">
                  <a:moveTo>
                    <a:pt x="1" y="0"/>
                  </a:moveTo>
                  <a:lnTo>
                    <a:pt x="1" y="6611"/>
                  </a:lnTo>
                  <a:lnTo>
                    <a:pt x="9638" y="6611"/>
                  </a:lnTo>
                  <a:lnTo>
                    <a:pt x="963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516;p23">
              <a:extLst>
                <a:ext uri="{FF2B5EF4-FFF2-40B4-BE49-F238E27FC236}">
                  <a16:creationId xmlns:a16="http://schemas.microsoft.com/office/drawing/2014/main" id="{3C615EB2-99E9-4486-8B21-2997029C9695}"/>
                </a:ext>
              </a:extLst>
            </p:cNvPr>
            <p:cNvSpPr/>
            <p:nvPr/>
          </p:nvSpPr>
          <p:spPr>
            <a:xfrm>
              <a:off x="3659300" y="4592525"/>
              <a:ext cx="125900" cy="125900"/>
            </a:xfrm>
            <a:custGeom>
              <a:avLst/>
              <a:gdLst/>
              <a:ahLst/>
              <a:cxnLst/>
              <a:rect l="l" t="t" r="r" b="b"/>
              <a:pathLst>
                <a:path w="5036" h="5036" extrusionOk="0">
                  <a:moveTo>
                    <a:pt x="2518" y="1"/>
                  </a:moveTo>
                  <a:cubicBezTo>
                    <a:pt x="1120" y="1"/>
                    <a:pt x="1" y="1133"/>
                    <a:pt x="1" y="2518"/>
                  </a:cubicBezTo>
                  <a:cubicBezTo>
                    <a:pt x="1" y="3904"/>
                    <a:pt x="1120" y="5035"/>
                    <a:pt x="2518" y="5035"/>
                  </a:cubicBezTo>
                  <a:cubicBezTo>
                    <a:pt x="3904" y="5035"/>
                    <a:pt x="5035" y="3904"/>
                    <a:pt x="5035" y="2518"/>
                  </a:cubicBezTo>
                  <a:cubicBezTo>
                    <a:pt x="5035" y="1133"/>
                    <a:pt x="3904" y="1"/>
                    <a:pt x="2518" y="1"/>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517;p23">
              <a:extLst>
                <a:ext uri="{FF2B5EF4-FFF2-40B4-BE49-F238E27FC236}">
                  <a16:creationId xmlns:a16="http://schemas.microsoft.com/office/drawing/2014/main" id="{387F103B-1EE5-45A2-9FA2-FEAC3D4B0D74}"/>
                </a:ext>
              </a:extLst>
            </p:cNvPr>
            <p:cNvSpPr/>
            <p:nvPr/>
          </p:nvSpPr>
          <p:spPr>
            <a:xfrm>
              <a:off x="3819200" y="4592525"/>
              <a:ext cx="125875" cy="125900"/>
            </a:xfrm>
            <a:custGeom>
              <a:avLst/>
              <a:gdLst/>
              <a:ahLst/>
              <a:cxnLst/>
              <a:rect l="l" t="t" r="r" b="b"/>
              <a:pathLst>
                <a:path w="5035" h="5036" extrusionOk="0">
                  <a:moveTo>
                    <a:pt x="2517" y="1"/>
                  </a:moveTo>
                  <a:cubicBezTo>
                    <a:pt x="1131" y="1"/>
                    <a:pt x="0" y="1133"/>
                    <a:pt x="0" y="2518"/>
                  </a:cubicBezTo>
                  <a:cubicBezTo>
                    <a:pt x="0" y="3904"/>
                    <a:pt x="1131" y="5035"/>
                    <a:pt x="2517" y="5035"/>
                  </a:cubicBezTo>
                  <a:cubicBezTo>
                    <a:pt x="3903" y="5035"/>
                    <a:pt x="5035" y="3904"/>
                    <a:pt x="5035" y="2518"/>
                  </a:cubicBezTo>
                  <a:cubicBezTo>
                    <a:pt x="5035" y="1133"/>
                    <a:pt x="3903" y="1"/>
                    <a:pt x="2517" y="1"/>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518;p23">
              <a:extLst>
                <a:ext uri="{FF2B5EF4-FFF2-40B4-BE49-F238E27FC236}">
                  <a16:creationId xmlns:a16="http://schemas.microsoft.com/office/drawing/2014/main" id="{2E7D93A8-86F0-4B4D-9EDD-DE64DD96DCF9}"/>
                </a:ext>
              </a:extLst>
            </p:cNvPr>
            <p:cNvSpPr/>
            <p:nvPr/>
          </p:nvSpPr>
          <p:spPr>
            <a:xfrm>
              <a:off x="3768350" y="4766400"/>
              <a:ext cx="29900" cy="29900"/>
            </a:xfrm>
            <a:custGeom>
              <a:avLst/>
              <a:gdLst/>
              <a:ahLst/>
              <a:cxnLst/>
              <a:rect l="l" t="t" r="r" b="b"/>
              <a:pathLst>
                <a:path w="1196" h="1196" extrusionOk="0">
                  <a:moveTo>
                    <a:pt x="597" y="1"/>
                  </a:moveTo>
                  <a:cubicBezTo>
                    <a:pt x="267" y="1"/>
                    <a:pt x="0" y="267"/>
                    <a:pt x="0" y="598"/>
                  </a:cubicBezTo>
                  <a:cubicBezTo>
                    <a:pt x="0" y="928"/>
                    <a:pt x="267" y="1196"/>
                    <a:pt x="597" y="1196"/>
                  </a:cubicBezTo>
                  <a:cubicBezTo>
                    <a:pt x="928" y="1196"/>
                    <a:pt x="1195" y="928"/>
                    <a:pt x="1195" y="598"/>
                  </a:cubicBezTo>
                  <a:cubicBezTo>
                    <a:pt x="1195" y="267"/>
                    <a:pt x="928" y="1"/>
                    <a:pt x="597" y="1"/>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519;p23">
              <a:extLst>
                <a:ext uri="{FF2B5EF4-FFF2-40B4-BE49-F238E27FC236}">
                  <a16:creationId xmlns:a16="http://schemas.microsoft.com/office/drawing/2014/main" id="{60F9F7E8-4DC4-4A1B-89F6-1277663C230E}"/>
                </a:ext>
              </a:extLst>
            </p:cNvPr>
            <p:cNvSpPr/>
            <p:nvPr/>
          </p:nvSpPr>
          <p:spPr>
            <a:xfrm>
              <a:off x="3806150" y="4766400"/>
              <a:ext cx="29900" cy="29900"/>
            </a:xfrm>
            <a:custGeom>
              <a:avLst/>
              <a:gdLst/>
              <a:ahLst/>
              <a:cxnLst/>
              <a:rect l="l" t="t" r="r" b="b"/>
              <a:pathLst>
                <a:path w="1196" h="1196" extrusionOk="0">
                  <a:moveTo>
                    <a:pt x="598" y="1"/>
                  </a:moveTo>
                  <a:cubicBezTo>
                    <a:pt x="268" y="1"/>
                    <a:pt x="0" y="267"/>
                    <a:pt x="0" y="598"/>
                  </a:cubicBezTo>
                  <a:cubicBezTo>
                    <a:pt x="0" y="928"/>
                    <a:pt x="268" y="1196"/>
                    <a:pt x="598" y="1196"/>
                  </a:cubicBezTo>
                  <a:cubicBezTo>
                    <a:pt x="929" y="1196"/>
                    <a:pt x="1196" y="928"/>
                    <a:pt x="1196" y="598"/>
                  </a:cubicBezTo>
                  <a:cubicBezTo>
                    <a:pt x="1196" y="267"/>
                    <a:pt x="929" y="1"/>
                    <a:pt x="598" y="1"/>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520;p23">
              <a:extLst>
                <a:ext uri="{FF2B5EF4-FFF2-40B4-BE49-F238E27FC236}">
                  <a16:creationId xmlns:a16="http://schemas.microsoft.com/office/drawing/2014/main" id="{3D065E80-7602-482A-98C7-10E78A93C577}"/>
                </a:ext>
              </a:extLst>
            </p:cNvPr>
            <p:cNvSpPr/>
            <p:nvPr/>
          </p:nvSpPr>
          <p:spPr>
            <a:xfrm>
              <a:off x="3714950" y="4846500"/>
              <a:ext cx="34350" cy="64525"/>
            </a:xfrm>
            <a:custGeom>
              <a:avLst/>
              <a:gdLst/>
              <a:ahLst/>
              <a:cxnLst/>
              <a:rect l="l" t="t" r="r" b="b"/>
              <a:pathLst>
                <a:path w="1374" h="2581" extrusionOk="0">
                  <a:moveTo>
                    <a:pt x="687" y="0"/>
                  </a:moveTo>
                  <a:cubicBezTo>
                    <a:pt x="305" y="0"/>
                    <a:pt x="0" y="305"/>
                    <a:pt x="0" y="687"/>
                  </a:cubicBezTo>
                  <a:lnTo>
                    <a:pt x="0" y="1894"/>
                  </a:lnTo>
                  <a:cubicBezTo>
                    <a:pt x="0" y="2276"/>
                    <a:pt x="305" y="2581"/>
                    <a:pt x="687" y="2581"/>
                  </a:cubicBezTo>
                  <a:cubicBezTo>
                    <a:pt x="1068" y="2581"/>
                    <a:pt x="1373" y="2276"/>
                    <a:pt x="1373" y="1894"/>
                  </a:cubicBezTo>
                  <a:lnTo>
                    <a:pt x="1373" y="687"/>
                  </a:lnTo>
                  <a:cubicBezTo>
                    <a:pt x="1373" y="305"/>
                    <a:pt x="1068" y="0"/>
                    <a:pt x="687" y="0"/>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521;p23">
              <a:extLst>
                <a:ext uri="{FF2B5EF4-FFF2-40B4-BE49-F238E27FC236}">
                  <a16:creationId xmlns:a16="http://schemas.microsoft.com/office/drawing/2014/main" id="{773D2157-4665-4AF4-8E58-FE656891A63A}"/>
                </a:ext>
              </a:extLst>
            </p:cNvPr>
            <p:cNvSpPr/>
            <p:nvPr/>
          </p:nvSpPr>
          <p:spPr>
            <a:xfrm>
              <a:off x="3680275" y="4844900"/>
              <a:ext cx="34700" cy="64550"/>
            </a:xfrm>
            <a:custGeom>
              <a:avLst/>
              <a:gdLst/>
              <a:ahLst/>
              <a:cxnLst/>
              <a:rect l="l" t="t" r="r" b="b"/>
              <a:pathLst>
                <a:path w="1388" h="2582" extrusionOk="0">
                  <a:moveTo>
                    <a:pt x="687" y="0"/>
                  </a:moveTo>
                  <a:cubicBezTo>
                    <a:pt x="306" y="0"/>
                    <a:pt x="1" y="305"/>
                    <a:pt x="1" y="687"/>
                  </a:cubicBezTo>
                  <a:lnTo>
                    <a:pt x="1" y="1895"/>
                  </a:lnTo>
                  <a:cubicBezTo>
                    <a:pt x="1" y="2277"/>
                    <a:pt x="306" y="2582"/>
                    <a:pt x="687" y="2582"/>
                  </a:cubicBezTo>
                  <a:cubicBezTo>
                    <a:pt x="1069" y="2582"/>
                    <a:pt x="1387" y="2277"/>
                    <a:pt x="1387" y="1895"/>
                  </a:cubicBezTo>
                  <a:lnTo>
                    <a:pt x="1387" y="687"/>
                  </a:lnTo>
                  <a:cubicBezTo>
                    <a:pt x="1387" y="305"/>
                    <a:pt x="1069" y="0"/>
                    <a:pt x="68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522;p23">
              <a:extLst>
                <a:ext uri="{FF2B5EF4-FFF2-40B4-BE49-F238E27FC236}">
                  <a16:creationId xmlns:a16="http://schemas.microsoft.com/office/drawing/2014/main" id="{0D23D6BA-9F6F-4607-8C28-68B2DB742CAF}"/>
                </a:ext>
              </a:extLst>
            </p:cNvPr>
            <p:cNvSpPr/>
            <p:nvPr/>
          </p:nvSpPr>
          <p:spPr>
            <a:xfrm>
              <a:off x="3783600" y="4846500"/>
              <a:ext cx="34650" cy="64525"/>
            </a:xfrm>
            <a:custGeom>
              <a:avLst/>
              <a:gdLst/>
              <a:ahLst/>
              <a:cxnLst/>
              <a:rect l="l" t="t" r="r" b="b"/>
              <a:pathLst>
                <a:path w="1386" h="2581" extrusionOk="0">
                  <a:moveTo>
                    <a:pt x="699" y="0"/>
                  </a:moveTo>
                  <a:cubicBezTo>
                    <a:pt x="318" y="0"/>
                    <a:pt x="0" y="305"/>
                    <a:pt x="0" y="687"/>
                  </a:cubicBezTo>
                  <a:lnTo>
                    <a:pt x="0" y="1894"/>
                  </a:lnTo>
                  <a:cubicBezTo>
                    <a:pt x="0" y="2276"/>
                    <a:pt x="318" y="2581"/>
                    <a:pt x="699" y="2581"/>
                  </a:cubicBezTo>
                  <a:cubicBezTo>
                    <a:pt x="1080" y="2581"/>
                    <a:pt x="1386" y="2276"/>
                    <a:pt x="1386" y="1894"/>
                  </a:cubicBezTo>
                  <a:lnTo>
                    <a:pt x="1386" y="687"/>
                  </a:lnTo>
                  <a:cubicBezTo>
                    <a:pt x="1386" y="305"/>
                    <a:pt x="1080" y="0"/>
                    <a:pt x="699" y="0"/>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523;p23">
              <a:extLst>
                <a:ext uri="{FF2B5EF4-FFF2-40B4-BE49-F238E27FC236}">
                  <a16:creationId xmlns:a16="http://schemas.microsoft.com/office/drawing/2014/main" id="{A3ED084B-06DE-473C-AF09-BE78F063724C}"/>
                </a:ext>
              </a:extLst>
            </p:cNvPr>
            <p:cNvSpPr/>
            <p:nvPr/>
          </p:nvSpPr>
          <p:spPr>
            <a:xfrm>
              <a:off x="3749275" y="4844900"/>
              <a:ext cx="34350" cy="64550"/>
            </a:xfrm>
            <a:custGeom>
              <a:avLst/>
              <a:gdLst/>
              <a:ahLst/>
              <a:cxnLst/>
              <a:rect l="l" t="t" r="r" b="b"/>
              <a:pathLst>
                <a:path w="1374" h="2582" extrusionOk="0">
                  <a:moveTo>
                    <a:pt x="687" y="0"/>
                  </a:moveTo>
                  <a:cubicBezTo>
                    <a:pt x="305" y="0"/>
                    <a:pt x="0" y="305"/>
                    <a:pt x="0" y="687"/>
                  </a:cubicBezTo>
                  <a:lnTo>
                    <a:pt x="0" y="1895"/>
                  </a:lnTo>
                  <a:cubicBezTo>
                    <a:pt x="0" y="2277"/>
                    <a:pt x="305" y="2582"/>
                    <a:pt x="687" y="2582"/>
                  </a:cubicBezTo>
                  <a:cubicBezTo>
                    <a:pt x="1068" y="2582"/>
                    <a:pt x="1373" y="2277"/>
                    <a:pt x="1373" y="1895"/>
                  </a:cubicBezTo>
                  <a:lnTo>
                    <a:pt x="1373" y="687"/>
                  </a:lnTo>
                  <a:cubicBezTo>
                    <a:pt x="1373" y="305"/>
                    <a:pt x="1068" y="0"/>
                    <a:pt x="68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524;p23">
              <a:extLst>
                <a:ext uri="{FF2B5EF4-FFF2-40B4-BE49-F238E27FC236}">
                  <a16:creationId xmlns:a16="http://schemas.microsoft.com/office/drawing/2014/main" id="{6D5B62AA-3B43-4B02-A491-7F36E5037877}"/>
                </a:ext>
              </a:extLst>
            </p:cNvPr>
            <p:cNvSpPr/>
            <p:nvPr/>
          </p:nvSpPr>
          <p:spPr>
            <a:xfrm>
              <a:off x="3852550" y="4846800"/>
              <a:ext cx="34675" cy="64550"/>
            </a:xfrm>
            <a:custGeom>
              <a:avLst/>
              <a:gdLst/>
              <a:ahLst/>
              <a:cxnLst/>
              <a:rect l="l" t="t" r="r" b="b"/>
              <a:pathLst>
                <a:path w="1387" h="2582" extrusionOk="0">
                  <a:moveTo>
                    <a:pt x="700" y="1"/>
                  </a:moveTo>
                  <a:cubicBezTo>
                    <a:pt x="319" y="1"/>
                    <a:pt x="1" y="306"/>
                    <a:pt x="1" y="687"/>
                  </a:cubicBezTo>
                  <a:lnTo>
                    <a:pt x="1" y="1895"/>
                  </a:lnTo>
                  <a:cubicBezTo>
                    <a:pt x="1" y="2277"/>
                    <a:pt x="319" y="2582"/>
                    <a:pt x="700" y="2582"/>
                  </a:cubicBezTo>
                  <a:cubicBezTo>
                    <a:pt x="1082" y="2582"/>
                    <a:pt x="1387" y="2277"/>
                    <a:pt x="1387" y="1895"/>
                  </a:cubicBezTo>
                  <a:lnTo>
                    <a:pt x="1387" y="687"/>
                  </a:lnTo>
                  <a:cubicBezTo>
                    <a:pt x="1387" y="306"/>
                    <a:pt x="1082" y="1"/>
                    <a:pt x="700" y="1"/>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525;p23">
              <a:extLst>
                <a:ext uri="{FF2B5EF4-FFF2-40B4-BE49-F238E27FC236}">
                  <a16:creationId xmlns:a16="http://schemas.microsoft.com/office/drawing/2014/main" id="{C547CAD7-9061-407C-925D-1EECF75387A2}"/>
                </a:ext>
              </a:extLst>
            </p:cNvPr>
            <p:cNvSpPr/>
            <p:nvPr/>
          </p:nvSpPr>
          <p:spPr>
            <a:xfrm>
              <a:off x="3818225" y="4845225"/>
              <a:ext cx="34350" cy="64525"/>
            </a:xfrm>
            <a:custGeom>
              <a:avLst/>
              <a:gdLst/>
              <a:ahLst/>
              <a:cxnLst/>
              <a:rect l="l" t="t" r="r" b="b"/>
              <a:pathLst>
                <a:path w="1374" h="2581" extrusionOk="0">
                  <a:moveTo>
                    <a:pt x="687" y="0"/>
                  </a:moveTo>
                  <a:cubicBezTo>
                    <a:pt x="306" y="0"/>
                    <a:pt x="1" y="306"/>
                    <a:pt x="1" y="687"/>
                  </a:cubicBezTo>
                  <a:lnTo>
                    <a:pt x="1" y="1894"/>
                  </a:lnTo>
                  <a:cubicBezTo>
                    <a:pt x="1" y="2276"/>
                    <a:pt x="306" y="2581"/>
                    <a:pt x="687" y="2581"/>
                  </a:cubicBezTo>
                  <a:cubicBezTo>
                    <a:pt x="1068" y="2581"/>
                    <a:pt x="1374" y="2276"/>
                    <a:pt x="1374" y="1894"/>
                  </a:cubicBezTo>
                  <a:lnTo>
                    <a:pt x="1374" y="687"/>
                  </a:lnTo>
                  <a:cubicBezTo>
                    <a:pt x="1374" y="306"/>
                    <a:pt x="1068" y="0"/>
                    <a:pt x="68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526;p23">
              <a:extLst>
                <a:ext uri="{FF2B5EF4-FFF2-40B4-BE49-F238E27FC236}">
                  <a16:creationId xmlns:a16="http://schemas.microsoft.com/office/drawing/2014/main" id="{B92D9EEA-A939-4649-B313-5E72177C5DD3}"/>
                </a:ext>
              </a:extLst>
            </p:cNvPr>
            <p:cNvSpPr/>
            <p:nvPr/>
          </p:nvSpPr>
          <p:spPr>
            <a:xfrm>
              <a:off x="3887200" y="4845225"/>
              <a:ext cx="34350" cy="64525"/>
            </a:xfrm>
            <a:custGeom>
              <a:avLst/>
              <a:gdLst/>
              <a:ahLst/>
              <a:cxnLst/>
              <a:rect l="l" t="t" r="r" b="b"/>
              <a:pathLst>
                <a:path w="1374" h="2581" extrusionOk="0">
                  <a:moveTo>
                    <a:pt x="687" y="0"/>
                  </a:moveTo>
                  <a:cubicBezTo>
                    <a:pt x="306" y="0"/>
                    <a:pt x="1" y="306"/>
                    <a:pt x="1" y="687"/>
                  </a:cubicBezTo>
                  <a:lnTo>
                    <a:pt x="1" y="1894"/>
                  </a:lnTo>
                  <a:cubicBezTo>
                    <a:pt x="1" y="2276"/>
                    <a:pt x="306" y="2581"/>
                    <a:pt x="687" y="2581"/>
                  </a:cubicBezTo>
                  <a:cubicBezTo>
                    <a:pt x="1069" y="2581"/>
                    <a:pt x="1374" y="2276"/>
                    <a:pt x="1374" y="1894"/>
                  </a:cubicBezTo>
                  <a:lnTo>
                    <a:pt x="1374" y="687"/>
                  </a:lnTo>
                  <a:cubicBezTo>
                    <a:pt x="1374" y="306"/>
                    <a:pt x="1069" y="0"/>
                    <a:pt x="68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 name="Google Shape;139;p16">
            <a:extLst>
              <a:ext uri="{FF2B5EF4-FFF2-40B4-BE49-F238E27FC236}">
                <a16:creationId xmlns:a16="http://schemas.microsoft.com/office/drawing/2014/main" id="{0B5E609B-BBCD-44D8-B80D-F4171BFE5E29}"/>
              </a:ext>
            </a:extLst>
          </p:cNvPr>
          <p:cNvSpPr/>
          <p:nvPr/>
        </p:nvSpPr>
        <p:spPr>
          <a:xfrm>
            <a:off x="10799065" y="3611896"/>
            <a:ext cx="517886" cy="827417"/>
          </a:xfrm>
          <a:custGeom>
            <a:avLst/>
            <a:gdLst/>
            <a:ahLst/>
            <a:cxnLst/>
            <a:rect l="l" t="t" r="r" b="b"/>
            <a:pathLst>
              <a:path w="25189" h="40244" extrusionOk="0">
                <a:moveTo>
                  <a:pt x="1732" y="0"/>
                </a:moveTo>
                <a:cubicBezTo>
                  <a:pt x="1395" y="0"/>
                  <a:pt x="1080" y="228"/>
                  <a:pt x="998" y="567"/>
                </a:cubicBezTo>
                <a:cubicBezTo>
                  <a:pt x="1" y="4730"/>
                  <a:pt x="1262" y="9309"/>
                  <a:pt x="4221" y="12248"/>
                </a:cubicBezTo>
                <a:cubicBezTo>
                  <a:pt x="6575" y="14564"/>
                  <a:pt x="9740" y="15770"/>
                  <a:pt x="12528" y="16845"/>
                </a:cubicBezTo>
                <a:cubicBezTo>
                  <a:pt x="15203" y="17862"/>
                  <a:pt x="18218" y="19010"/>
                  <a:pt x="20328" y="21102"/>
                </a:cubicBezTo>
                <a:cubicBezTo>
                  <a:pt x="22193" y="22949"/>
                  <a:pt x="23455" y="26151"/>
                  <a:pt x="22212" y="28656"/>
                </a:cubicBezTo>
                <a:cubicBezTo>
                  <a:pt x="21251" y="30616"/>
                  <a:pt x="18915" y="31954"/>
                  <a:pt x="15316" y="32632"/>
                </a:cubicBezTo>
                <a:cubicBezTo>
                  <a:pt x="14206" y="32839"/>
                  <a:pt x="13075" y="33009"/>
                  <a:pt x="11963" y="33160"/>
                </a:cubicBezTo>
                <a:cubicBezTo>
                  <a:pt x="10664" y="33348"/>
                  <a:pt x="9307" y="33536"/>
                  <a:pt x="7969" y="33818"/>
                </a:cubicBezTo>
                <a:cubicBezTo>
                  <a:pt x="6632" y="34082"/>
                  <a:pt x="5105" y="34496"/>
                  <a:pt x="3806" y="35401"/>
                </a:cubicBezTo>
                <a:cubicBezTo>
                  <a:pt x="2337" y="36438"/>
                  <a:pt x="1470" y="37963"/>
                  <a:pt x="1470" y="39490"/>
                </a:cubicBezTo>
                <a:cubicBezTo>
                  <a:pt x="1470" y="39904"/>
                  <a:pt x="1809" y="40243"/>
                  <a:pt x="2224" y="40243"/>
                </a:cubicBezTo>
                <a:cubicBezTo>
                  <a:pt x="2638" y="40243"/>
                  <a:pt x="2977" y="39904"/>
                  <a:pt x="2977" y="39490"/>
                </a:cubicBezTo>
                <a:cubicBezTo>
                  <a:pt x="2977" y="38472"/>
                  <a:pt x="3618" y="37360"/>
                  <a:pt x="4673" y="36626"/>
                </a:cubicBezTo>
                <a:cubicBezTo>
                  <a:pt x="5746" y="35891"/>
                  <a:pt x="7084" y="35533"/>
                  <a:pt x="8270" y="35288"/>
                </a:cubicBezTo>
                <a:cubicBezTo>
                  <a:pt x="9551" y="35024"/>
                  <a:pt x="10890" y="34836"/>
                  <a:pt x="12189" y="34647"/>
                </a:cubicBezTo>
                <a:cubicBezTo>
                  <a:pt x="13301" y="34496"/>
                  <a:pt x="14450" y="34328"/>
                  <a:pt x="15600" y="34120"/>
                </a:cubicBezTo>
                <a:cubicBezTo>
                  <a:pt x="19744" y="33328"/>
                  <a:pt x="22362" y="31765"/>
                  <a:pt x="23568" y="29316"/>
                </a:cubicBezTo>
                <a:cubicBezTo>
                  <a:pt x="25188" y="26019"/>
                  <a:pt x="23568" y="22195"/>
                  <a:pt x="21383" y="20028"/>
                </a:cubicBezTo>
                <a:cubicBezTo>
                  <a:pt x="19047" y="17711"/>
                  <a:pt x="15863" y="16506"/>
                  <a:pt x="13075" y="15431"/>
                </a:cubicBezTo>
                <a:cubicBezTo>
                  <a:pt x="10418" y="14414"/>
                  <a:pt x="7404" y="13265"/>
                  <a:pt x="5294" y="11173"/>
                </a:cubicBezTo>
                <a:cubicBezTo>
                  <a:pt x="2694" y="8593"/>
                  <a:pt x="1583" y="4579"/>
                  <a:pt x="2468" y="925"/>
                </a:cubicBezTo>
                <a:cubicBezTo>
                  <a:pt x="2563" y="530"/>
                  <a:pt x="2317" y="115"/>
                  <a:pt x="1903" y="20"/>
                </a:cubicBezTo>
                <a:cubicBezTo>
                  <a:pt x="1846" y="7"/>
                  <a:pt x="1788" y="0"/>
                  <a:pt x="173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40;p16">
            <a:extLst>
              <a:ext uri="{FF2B5EF4-FFF2-40B4-BE49-F238E27FC236}">
                <a16:creationId xmlns:a16="http://schemas.microsoft.com/office/drawing/2014/main" id="{48C64055-72B0-4068-A07E-E27553CFF823}"/>
              </a:ext>
            </a:extLst>
          </p:cNvPr>
          <p:cNvSpPr/>
          <p:nvPr/>
        </p:nvSpPr>
        <p:spPr>
          <a:xfrm>
            <a:off x="8926275" y="1999436"/>
            <a:ext cx="2939134" cy="1670993"/>
          </a:xfrm>
          <a:custGeom>
            <a:avLst/>
            <a:gdLst/>
            <a:ahLst/>
            <a:cxnLst/>
            <a:rect l="l" t="t" r="r" b="b"/>
            <a:pathLst>
              <a:path w="142954" h="81274" extrusionOk="0">
                <a:moveTo>
                  <a:pt x="133" y="0"/>
                </a:moveTo>
                <a:cubicBezTo>
                  <a:pt x="58" y="0"/>
                  <a:pt x="1" y="57"/>
                  <a:pt x="1" y="133"/>
                </a:cubicBezTo>
                <a:lnTo>
                  <a:pt x="1" y="81123"/>
                </a:lnTo>
                <a:cubicBezTo>
                  <a:pt x="1" y="81198"/>
                  <a:pt x="58" y="81273"/>
                  <a:pt x="133" y="81273"/>
                </a:cubicBezTo>
                <a:lnTo>
                  <a:pt x="142823" y="81273"/>
                </a:lnTo>
                <a:cubicBezTo>
                  <a:pt x="142898" y="81273"/>
                  <a:pt x="142954" y="81198"/>
                  <a:pt x="142954" y="81123"/>
                </a:cubicBezTo>
                <a:lnTo>
                  <a:pt x="142954" y="133"/>
                </a:lnTo>
                <a:cubicBezTo>
                  <a:pt x="142954" y="57"/>
                  <a:pt x="142898" y="0"/>
                  <a:pt x="142823" y="0"/>
                </a:cubicBezTo>
                <a:close/>
              </a:path>
            </a:pathLst>
          </a:cu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41;p16">
            <a:extLst>
              <a:ext uri="{FF2B5EF4-FFF2-40B4-BE49-F238E27FC236}">
                <a16:creationId xmlns:a16="http://schemas.microsoft.com/office/drawing/2014/main" id="{ECA32DD5-33F4-4B7C-9592-CE4911D3D1EB}"/>
              </a:ext>
            </a:extLst>
          </p:cNvPr>
          <p:cNvSpPr/>
          <p:nvPr/>
        </p:nvSpPr>
        <p:spPr>
          <a:xfrm>
            <a:off x="10188618" y="3670409"/>
            <a:ext cx="431883" cy="522142"/>
          </a:xfrm>
          <a:custGeom>
            <a:avLst/>
            <a:gdLst/>
            <a:ahLst/>
            <a:cxnLst/>
            <a:rect l="l" t="t" r="r" b="b"/>
            <a:pathLst>
              <a:path w="21006" h="25396" extrusionOk="0">
                <a:moveTo>
                  <a:pt x="4522" y="0"/>
                </a:moveTo>
                <a:lnTo>
                  <a:pt x="1" y="25396"/>
                </a:lnTo>
                <a:lnTo>
                  <a:pt x="21006" y="25396"/>
                </a:lnTo>
                <a:lnTo>
                  <a:pt x="16485" y="0"/>
                </a:lnTo>
                <a:close/>
              </a:path>
            </a:pathLst>
          </a:cu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42;p16">
            <a:extLst>
              <a:ext uri="{FF2B5EF4-FFF2-40B4-BE49-F238E27FC236}">
                <a16:creationId xmlns:a16="http://schemas.microsoft.com/office/drawing/2014/main" id="{19BE7E25-BC56-4198-B4E7-190D33C2042C}"/>
              </a:ext>
            </a:extLst>
          </p:cNvPr>
          <p:cNvSpPr/>
          <p:nvPr/>
        </p:nvSpPr>
        <p:spPr>
          <a:xfrm>
            <a:off x="10188618" y="3670409"/>
            <a:ext cx="431883" cy="522142"/>
          </a:xfrm>
          <a:custGeom>
            <a:avLst/>
            <a:gdLst/>
            <a:ahLst/>
            <a:cxnLst/>
            <a:rect l="l" t="t" r="r" b="b"/>
            <a:pathLst>
              <a:path w="21006" h="25396" extrusionOk="0">
                <a:moveTo>
                  <a:pt x="4522" y="0"/>
                </a:moveTo>
                <a:lnTo>
                  <a:pt x="1" y="25396"/>
                </a:lnTo>
                <a:lnTo>
                  <a:pt x="21006" y="25396"/>
                </a:lnTo>
                <a:lnTo>
                  <a:pt x="20328" y="21610"/>
                </a:lnTo>
                <a:lnTo>
                  <a:pt x="12415" y="21610"/>
                </a:lnTo>
                <a:cubicBezTo>
                  <a:pt x="7913" y="21610"/>
                  <a:pt x="4522" y="17540"/>
                  <a:pt x="5294" y="13112"/>
                </a:cubicBezTo>
                <a:lnTo>
                  <a:pt x="7630" y="0"/>
                </a:lnTo>
                <a:close/>
              </a:path>
            </a:pathLst>
          </a:cu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43;p16">
            <a:extLst>
              <a:ext uri="{FF2B5EF4-FFF2-40B4-BE49-F238E27FC236}">
                <a16:creationId xmlns:a16="http://schemas.microsoft.com/office/drawing/2014/main" id="{6D141D88-45CC-4A8A-BC2F-08221247B37C}"/>
              </a:ext>
            </a:extLst>
          </p:cNvPr>
          <p:cNvSpPr/>
          <p:nvPr/>
        </p:nvSpPr>
        <p:spPr>
          <a:xfrm>
            <a:off x="9929480" y="4192531"/>
            <a:ext cx="932725" cy="127472"/>
          </a:xfrm>
          <a:custGeom>
            <a:avLst/>
            <a:gdLst/>
            <a:ahLst/>
            <a:cxnLst/>
            <a:rect l="l" t="t" r="r" b="b"/>
            <a:pathLst>
              <a:path w="45366" h="6200" extrusionOk="0">
                <a:moveTo>
                  <a:pt x="3090" y="1"/>
                </a:moveTo>
                <a:cubicBezTo>
                  <a:pt x="1377" y="1"/>
                  <a:pt x="1" y="1395"/>
                  <a:pt x="1" y="3110"/>
                </a:cubicBezTo>
                <a:cubicBezTo>
                  <a:pt x="1" y="4806"/>
                  <a:pt x="1377" y="6200"/>
                  <a:pt x="3090" y="6200"/>
                </a:cubicBezTo>
                <a:lnTo>
                  <a:pt x="42276" y="6200"/>
                </a:lnTo>
                <a:cubicBezTo>
                  <a:pt x="43991" y="6200"/>
                  <a:pt x="45366" y="4806"/>
                  <a:pt x="45366" y="3110"/>
                </a:cubicBezTo>
                <a:cubicBezTo>
                  <a:pt x="45366" y="1395"/>
                  <a:pt x="43991" y="1"/>
                  <a:pt x="42276" y="1"/>
                </a:cubicBezTo>
                <a:close/>
              </a:path>
            </a:pathLst>
          </a:cu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44;p16">
            <a:extLst>
              <a:ext uri="{FF2B5EF4-FFF2-40B4-BE49-F238E27FC236}">
                <a16:creationId xmlns:a16="http://schemas.microsoft.com/office/drawing/2014/main" id="{C6B47CD2-32B4-4C74-8AD4-CFE10872258D}"/>
              </a:ext>
            </a:extLst>
          </p:cNvPr>
          <p:cNvSpPr/>
          <p:nvPr/>
        </p:nvSpPr>
        <p:spPr>
          <a:xfrm>
            <a:off x="9929480" y="4192531"/>
            <a:ext cx="932355" cy="127472"/>
          </a:xfrm>
          <a:custGeom>
            <a:avLst/>
            <a:gdLst/>
            <a:ahLst/>
            <a:cxnLst/>
            <a:rect l="l" t="t" r="r" b="b"/>
            <a:pathLst>
              <a:path w="45348" h="6200" extrusionOk="0">
                <a:moveTo>
                  <a:pt x="3090" y="1"/>
                </a:moveTo>
                <a:cubicBezTo>
                  <a:pt x="1377" y="1"/>
                  <a:pt x="1" y="1395"/>
                  <a:pt x="1" y="3110"/>
                </a:cubicBezTo>
                <a:cubicBezTo>
                  <a:pt x="1" y="4806"/>
                  <a:pt x="1377" y="6200"/>
                  <a:pt x="3090" y="6200"/>
                </a:cubicBezTo>
                <a:lnTo>
                  <a:pt x="42276" y="6200"/>
                </a:lnTo>
                <a:cubicBezTo>
                  <a:pt x="43859" y="6200"/>
                  <a:pt x="45159" y="5012"/>
                  <a:pt x="45348" y="3487"/>
                </a:cubicBezTo>
                <a:lnTo>
                  <a:pt x="6707" y="3487"/>
                </a:lnTo>
                <a:cubicBezTo>
                  <a:pt x="4994" y="3487"/>
                  <a:pt x="3600" y="2111"/>
                  <a:pt x="3600" y="397"/>
                </a:cubicBezTo>
                <a:cubicBezTo>
                  <a:pt x="3600" y="264"/>
                  <a:pt x="3618" y="133"/>
                  <a:pt x="3637" y="1"/>
                </a:cubicBezTo>
                <a:close/>
              </a:path>
            </a:pathLst>
          </a:cu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45;p16">
            <a:extLst>
              <a:ext uri="{FF2B5EF4-FFF2-40B4-BE49-F238E27FC236}">
                <a16:creationId xmlns:a16="http://schemas.microsoft.com/office/drawing/2014/main" id="{330F7A07-8275-4516-B29F-78E39FFD8E67}"/>
              </a:ext>
            </a:extLst>
          </p:cNvPr>
          <p:cNvSpPr/>
          <p:nvPr/>
        </p:nvSpPr>
        <p:spPr>
          <a:xfrm>
            <a:off x="9027389" y="2100530"/>
            <a:ext cx="2736947" cy="1468806"/>
          </a:xfrm>
          <a:custGeom>
            <a:avLst/>
            <a:gdLst/>
            <a:ahLst/>
            <a:cxnLst/>
            <a:rect l="l" t="t" r="r" b="b"/>
            <a:pathLst>
              <a:path w="133120" h="71440" extrusionOk="0">
                <a:moveTo>
                  <a:pt x="0" y="1"/>
                </a:moveTo>
                <a:lnTo>
                  <a:pt x="0" y="71440"/>
                </a:lnTo>
                <a:lnTo>
                  <a:pt x="133119" y="71440"/>
                </a:lnTo>
                <a:lnTo>
                  <a:pt x="13311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49;p16">
            <a:extLst>
              <a:ext uri="{FF2B5EF4-FFF2-40B4-BE49-F238E27FC236}">
                <a16:creationId xmlns:a16="http://schemas.microsoft.com/office/drawing/2014/main" id="{208E1183-82E8-4E16-A6BC-F6577097F81E}"/>
              </a:ext>
            </a:extLst>
          </p:cNvPr>
          <p:cNvSpPr/>
          <p:nvPr/>
        </p:nvSpPr>
        <p:spPr>
          <a:xfrm>
            <a:off x="10134772" y="2694714"/>
            <a:ext cx="101895" cy="54628"/>
          </a:xfrm>
          <a:custGeom>
            <a:avLst/>
            <a:gdLst/>
            <a:ahLst/>
            <a:cxnLst/>
            <a:rect l="l" t="t" r="r" b="b"/>
            <a:pathLst>
              <a:path w="4956" h="2657" extrusionOk="0">
                <a:moveTo>
                  <a:pt x="0" y="0"/>
                </a:moveTo>
                <a:lnTo>
                  <a:pt x="0" y="2656"/>
                </a:lnTo>
                <a:lnTo>
                  <a:pt x="4956" y="2656"/>
                </a:lnTo>
                <a:lnTo>
                  <a:pt x="4918" y="2638"/>
                </a:lnTo>
                <a:lnTo>
                  <a:pt x="4165" y="2638"/>
                </a:lnTo>
                <a:lnTo>
                  <a:pt x="4165" y="2242"/>
                </a:lnTo>
                <a:lnTo>
                  <a:pt x="0" y="0"/>
                </a:lnTo>
                <a:close/>
              </a:path>
            </a:pathLst>
          </a:custGeom>
          <a:solidFill>
            <a:srgbClr val="DBDB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53;p16">
            <a:extLst>
              <a:ext uri="{FF2B5EF4-FFF2-40B4-BE49-F238E27FC236}">
                <a16:creationId xmlns:a16="http://schemas.microsoft.com/office/drawing/2014/main" id="{11009D91-4D19-4D17-BA3B-AB0EDDBBFF15}"/>
              </a:ext>
            </a:extLst>
          </p:cNvPr>
          <p:cNvSpPr/>
          <p:nvPr/>
        </p:nvSpPr>
        <p:spPr>
          <a:xfrm>
            <a:off x="9246621" y="4911843"/>
            <a:ext cx="2298485" cy="79033"/>
          </a:xfrm>
          <a:custGeom>
            <a:avLst/>
            <a:gdLst/>
            <a:ahLst/>
            <a:cxnLst/>
            <a:rect l="l" t="t" r="r" b="b"/>
            <a:pathLst>
              <a:path w="111794" h="3844" extrusionOk="0">
                <a:moveTo>
                  <a:pt x="1" y="0"/>
                </a:moveTo>
                <a:lnTo>
                  <a:pt x="1" y="3786"/>
                </a:lnTo>
                <a:cubicBezTo>
                  <a:pt x="1" y="3824"/>
                  <a:pt x="19" y="3844"/>
                  <a:pt x="56" y="3844"/>
                </a:cubicBezTo>
                <a:lnTo>
                  <a:pt x="111736" y="3844"/>
                </a:lnTo>
                <a:cubicBezTo>
                  <a:pt x="111756" y="3844"/>
                  <a:pt x="111793" y="3824"/>
                  <a:pt x="111793" y="3786"/>
                </a:cubicBezTo>
                <a:lnTo>
                  <a:pt x="11179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54;p16">
            <a:extLst>
              <a:ext uri="{FF2B5EF4-FFF2-40B4-BE49-F238E27FC236}">
                <a16:creationId xmlns:a16="http://schemas.microsoft.com/office/drawing/2014/main" id="{513B8B9A-3F23-4D84-A8EB-1DED49A4F508}"/>
              </a:ext>
            </a:extLst>
          </p:cNvPr>
          <p:cNvSpPr/>
          <p:nvPr/>
        </p:nvSpPr>
        <p:spPr>
          <a:xfrm>
            <a:off x="9236916" y="4403250"/>
            <a:ext cx="2317852" cy="532216"/>
          </a:xfrm>
          <a:custGeom>
            <a:avLst/>
            <a:gdLst/>
            <a:ahLst/>
            <a:cxnLst/>
            <a:rect l="l" t="t" r="r" b="b"/>
            <a:pathLst>
              <a:path w="112736" h="25886" extrusionOk="0">
                <a:moveTo>
                  <a:pt x="21761" y="0"/>
                </a:moveTo>
                <a:cubicBezTo>
                  <a:pt x="20480" y="20"/>
                  <a:pt x="18840" y="792"/>
                  <a:pt x="18106" y="1753"/>
                </a:cubicBezTo>
                <a:lnTo>
                  <a:pt x="736" y="24172"/>
                </a:lnTo>
                <a:cubicBezTo>
                  <a:pt x="1" y="25114"/>
                  <a:pt x="962" y="25886"/>
                  <a:pt x="2884" y="25886"/>
                </a:cubicBezTo>
                <a:lnTo>
                  <a:pt x="109816" y="25886"/>
                </a:lnTo>
                <a:cubicBezTo>
                  <a:pt x="111756" y="25886"/>
                  <a:pt x="112735" y="25094"/>
                  <a:pt x="112039" y="24134"/>
                </a:cubicBezTo>
                <a:lnTo>
                  <a:pt x="95875" y="1753"/>
                </a:lnTo>
                <a:cubicBezTo>
                  <a:pt x="95159" y="774"/>
                  <a:pt x="93557" y="0"/>
                  <a:pt x="922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55;p16">
            <a:extLst>
              <a:ext uri="{FF2B5EF4-FFF2-40B4-BE49-F238E27FC236}">
                <a16:creationId xmlns:a16="http://schemas.microsoft.com/office/drawing/2014/main" id="{A13E7D3E-1E9C-466F-B1BB-44D42BB857AD}"/>
              </a:ext>
            </a:extLst>
          </p:cNvPr>
          <p:cNvSpPr/>
          <p:nvPr/>
        </p:nvSpPr>
        <p:spPr>
          <a:xfrm>
            <a:off x="9608929" y="4450127"/>
            <a:ext cx="178029" cy="90279"/>
          </a:xfrm>
          <a:custGeom>
            <a:avLst/>
            <a:gdLst/>
            <a:ahLst/>
            <a:cxnLst/>
            <a:rect l="l" t="t" r="r" b="b"/>
            <a:pathLst>
              <a:path w="8659" h="4391" extrusionOk="0">
                <a:moveTo>
                  <a:pt x="7699" y="1"/>
                </a:moveTo>
                <a:lnTo>
                  <a:pt x="4006" y="38"/>
                </a:lnTo>
                <a:cubicBezTo>
                  <a:pt x="3346" y="38"/>
                  <a:pt x="2537" y="415"/>
                  <a:pt x="2198" y="905"/>
                </a:cubicBezTo>
                <a:lnTo>
                  <a:pt x="332" y="3543"/>
                </a:lnTo>
                <a:cubicBezTo>
                  <a:pt x="1" y="4002"/>
                  <a:pt x="299" y="4390"/>
                  <a:pt x="979" y="4390"/>
                </a:cubicBezTo>
                <a:cubicBezTo>
                  <a:pt x="996" y="4390"/>
                  <a:pt x="1012" y="4390"/>
                  <a:pt x="1029" y="4390"/>
                </a:cubicBezTo>
                <a:lnTo>
                  <a:pt x="5023" y="4371"/>
                </a:lnTo>
                <a:cubicBezTo>
                  <a:pt x="5739" y="4371"/>
                  <a:pt x="6549" y="3975"/>
                  <a:pt x="6832" y="3505"/>
                </a:cubicBezTo>
                <a:lnTo>
                  <a:pt x="8377" y="867"/>
                </a:lnTo>
                <a:cubicBezTo>
                  <a:pt x="8659" y="377"/>
                  <a:pt x="8357" y="1"/>
                  <a:pt x="7699" y="1"/>
                </a:cubicBezTo>
                <a:close/>
              </a:path>
            </a:pathLst>
          </a:cu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56;p16">
            <a:extLst>
              <a:ext uri="{FF2B5EF4-FFF2-40B4-BE49-F238E27FC236}">
                <a16:creationId xmlns:a16="http://schemas.microsoft.com/office/drawing/2014/main" id="{88F65F04-C1F2-42B5-AA85-3911491B0742}"/>
              </a:ext>
            </a:extLst>
          </p:cNvPr>
          <p:cNvSpPr/>
          <p:nvPr/>
        </p:nvSpPr>
        <p:spPr>
          <a:xfrm>
            <a:off x="9790433" y="4448955"/>
            <a:ext cx="166577" cy="90649"/>
          </a:xfrm>
          <a:custGeom>
            <a:avLst/>
            <a:gdLst/>
            <a:ahLst/>
            <a:cxnLst/>
            <a:rect l="l" t="t" r="r" b="b"/>
            <a:pathLst>
              <a:path w="8102" h="4409" extrusionOk="0">
                <a:moveTo>
                  <a:pt x="7065" y="0"/>
                </a:moveTo>
                <a:lnTo>
                  <a:pt x="3372" y="38"/>
                </a:lnTo>
                <a:cubicBezTo>
                  <a:pt x="2714" y="38"/>
                  <a:pt x="1960" y="434"/>
                  <a:pt x="1715" y="905"/>
                </a:cubicBezTo>
                <a:lnTo>
                  <a:pt x="265" y="3562"/>
                </a:lnTo>
                <a:cubicBezTo>
                  <a:pt x="1" y="4032"/>
                  <a:pt x="378" y="4409"/>
                  <a:pt x="1094" y="4409"/>
                </a:cubicBezTo>
                <a:lnTo>
                  <a:pt x="5088" y="4391"/>
                </a:lnTo>
                <a:cubicBezTo>
                  <a:pt x="5804" y="4391"/>
                  <a:pt x="6537" y="3994"/>
                  <a:pt x="6745" y="3524"/>
                </a:cubicBezTo>
                <a:lnTo>
                  <a:pt x="7894" y="867"/>
                </a:lnTo>
                <a:cubicBezTo>
                  <a:pt x="8102" y="377"/>
                  <a:pt x="7725" y="0"/>
                  <a:pt x="7065" y="0"/>
                </a:cubicBezTo>
                <a:close/>
              </a:path>
            </a:pathLst>
          </a:cu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157;p16">
            <a:extLst>
              <a:ext uri="{FF2B5EF4-FFF2-40B4-BE49-F238E27FC236}">
                <a16:creationId xmlns:a16="http://schemas.microsoft.com/office/drawing/2014/main" id="{AEEADD5E-B970-4988-B038-9002480FAA6A}"/>
              </a:ext>
            </a:extLst>
          </p:cNvPr>
          <p:cNvSpPr/>
          <p:nvPr/>
        </p:nvSpPr>
        <p:spPr>
          <a:xfrm>
            <a:off x="9971710" y="4447804"/>
            <a:ext cx="154961" cy="91040"/>
          </a:xfrm>
          <a:custGeom>
            <a:avLst/>
            <a:gdLst/>
            <a:ahLst/>
            <a:cxnLst/>
            <a:rect l="l" t="t" r="r" b="b"/>
            <a:pathLst>
              <a:path w="7537" h="4428" extrusionOk="0">
                <a:moveTo>
                  <a:pt x="6444" y="1"/>
                </a:moveTo>
                <a:lnTo>
                  <a:pt x="2751" y="38"/>
                </a:lnTo>
                <a:cubicBezTo>
                  <a:pt x="2091" y="38"/>
                  <a:pt x="1413" y="433"/>
                  <a:pt x="1225" y="905"/>
                </a:cubicBezTo>
                <a:lnTo>
                  <a:pt x="189" y="3561"/>
                </a:lnTo>
                <a:cubicBezTo>
                  <a:pt x="1" y="4032"/>
                  <a:pt x="433" y="4427"/>
                  <a:pt x="1149" y="4427"/>
                </a:cubicBezTo>
                <a:lnTo>
                  <a:pt x="5143" y="4409"/>
                </a:lnTo>
                <a:cubicBezTo>
                  <a:pt x="5859" y="4389"/>
                  <a:pt x="6557" y="4013"/>
                  <a:pt x="6688" y="3523"/>
                </a:cubicBezTo>
                <a:lnTo>
                  <a:pt x="7404" y="867"/>
                </a:lnTo>
                <a:cubicBezTo>
                  <a:pt x="7537" y="377"/>
                  <a:pt x="7102" y="1"/>
                  <a:pt x="6444" y="1"/>
                </a:cubicBezTo>
                <a:close/>
              </a:path>
            </a:pathLst>
          </a:cu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158;p16">
            <a:extLst>
              <a:ext uri="{FF2B5EF4-FFF2-40B4-BE49-F238E27FC236}">
                <a16:creationId xmlns:a16="http://schemas.microsoft.com/office/drawing/2014/main" id="{602AF58D-E9C5-4508-8DA7-CB17C1C7884B}"/>
              </a:ext>
            </a:extLst>
          </p:cNvPr>
          <p:cNvSpPr/>
          <p:nvPr/>
        </p:nvSpPr>
        <p:spPr>
          <a:xfrm>
            <a:off x="10153358" y="4446632"/>
            <a:ext cx="142974" cy="91060"/>
          </a:xfrm>
          <a:custGeom>
            <a:avLst/>
            <a:gdLst/>
            <a:ahLst/>
            <a:cxnLst/>
            <a:rect l="l" t="t" r="r" b="b"/>
            <a:pathLst>
              <a:path w="6954" h="4429" extrusionOk="0">
                <a:moveTo>
                  <a:pt x="5803" y="0"/>
                </a:moveTo>
                <a:lnTo>
                  <a:pt x="2130" y="38"/>
                </a:lnTo>
                <a:cubicBezTo>
                  <a:pt x="1452" y="38"/>
                  <a:pt x="830" y="434"/>
                  <a:pt x="717" y="905"/>
                </a:cubicBezTo>
                <a:lnTo>
                  <a:pt x="114" y="3580"/>
                </a:lnTo>
                <a:cubicBezTo>
                  <a:pt x="1" y="4052"/>
                  <a:pt x="491" y="4428"/>
                  <a:pt x="1206" y="4428"/>
                </a:cubicBezTo>
                <a:lnTo>
                  <a:pt x="5200" y="4409"/>
                </a:lnTo>
                <a:cubicBezTo>
                  <a:pt x="5916" y="4409"/>
                  <a:pt x="6539" y="4014"/>
                  <a:pt x="6594" y="3542"/>
                </a:cubicBezTo>
                <a:lnTo>
                  <a:pt x="6896" y="867"/>
                </a:lnTo>
                <a:cubicBezTo>
                  <a:pt x="6953" y="397"/>
                  <a:pt x="6463" y="0"/>
                  <a:pt x="5803" y="0"/>
                </a:cubicBezTo>
                <a:close/>
              </a:path>
            </a:pathLst>
          </a:cu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159;p16">
            <a:extLst>
              <a:ext uri="{FF2B5EF4-FFF2-40B4-BE49-F238E27FC236}">
                <a16:creationId xmlns:a16="http://schemas.microsoft.com/office/drawing/2014/main" id="{0365DAD6-43E3-470A-8EBA-84C7B768932C}"/>
              </a:ext>
            </a:extLst>
          </p:cNvPr>
          <p:cNvSpPr/>
          <p:nvPr/>
        </p:nvSpPr>
        <p:spPr>
          <a:xfrm>
            <a:off x="10334635" y="4445480"/>
            <a:ext cx="134812" cy="91430"/>
          </a:xfrm>
          <a:custGeom>
            <a:avLst/>
            <a:gdLst/>
            <a:ahLst/>
            <a:cxnLst/>
            <a:rect l="l" t="t" r="r" b="b"/>
            <a:pathLst>
              <a:path w="6557" h="4447" extrusionOk="0">
                <a:moveTo>
                  <a:pt x="5182" y="1"/>
                </a:moveTo>
                <a:lnTo>
                  <a:pt x="1508" y="38"/>
                </a:lnTo>
                <a:cubicBezTo>
                  <a:pt x="849" y="38"/>
                  <a:pt x="284" y="433"/>
                  <a:pt x="246" y="905"/>
                </a:cubicBezTo>
                <a:lnTo>
                  <a:pt x="38" y="3580"/>
                </a:lnTo>
                <a:cubicBezTo>
                  <a:pt x="1" y="4050"/>
                  <a:pt x="566" y="4447"/>
                  <a:pt x="1282" y="4447"/>
                </a:cubicBezTo>
                <a:lnTo>
                  <a:pt x="5276" y="4427"/>
                </a:lnTo>
                <a:cubicBezTo>
                  <a:pt x="5991" y="4427"/>
                  <a:pt x="6557" y="4032"/>
                  <a:pt x="6539" y="3542"/>
                </a:cubicBezTo>
                <a:lnTo>
                  <a:pt x="6426" y="867"/>
                </a:lnTo>
                <a:cubicBezTo>
                  <a:pt x="6406" y="396"/>
                  <a:pt x="5841" y="1"/>
                  <a:pt x="5182" y="1"/>
                </a:cubicBezTo>
                <a:close/>
              </a:path>
            </a:pathLst>
          </a:cu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160;p16">
            <a:extLst>
              <a:ext uri="{FF2B5EF4-FFF2-40B4-BE49-F238E27FC236}">
                <a16:creationId xmlns:a16="http://schemas.microsoft.com/office/drawing/2014/main" id="{2367C51A-316A-4374-9ED0-E4F757C19269}"/>
              </a:ext>
            </a:extLst>
          </p:cNvPr>
          <p:cNvSpPr/>
          <p:nvPr/>
        </p:nvSpPr>
        <p:spPr>
          <a:xfrm>
            <a:off x="10510115" y="4444699"/>
            <a:ext cx="140610" cy="91060"/>
          </a:xfrm>
          <a:custGeom>
            <a:avLst/>
            <a:gdLst/>
            <a:ahLst/>
            <a:cxnLst/>
            <a:rect l="l" t="t" r="r" b="b"/>
            <a:pathLst>
              <a:path w="6839" h="4429" extrusionOk="0">
                <a:moveTo>
                  <a:pt x="4890" y="0"/>
                </a:moveTo>
                <a:cubicBezTo>
                  <a:pt x="4874" y="0"/>
                  <a:pt x="4858" y="0"/>
                  <a:pt x="4841" y="1"/>
                </a:cubicBezTo>
                <a:lnTo>
                  <a:pt x="1169" y="19"/>
                </a:lnTo>
                <a:cubicBezTo>
                  <a:pt x="508" y="19"/>
                  <a:pt x="1" y="415"/>
                  <a:pt x="38" y="905"/>
                </a:cubicBezTo>
                <a:lnTo>
                  <a:pt x="264" y="3580"/>
                </a:lnTo>
                <a:cubicBezTo>
                  <a:pt x="301" y="4039"/>
                  <a:pt x="876" y="4428"/>
                  <a:pt x="1587" y="4428"/>
                </a:cubicBezTo>
                <a:cubicBezTo>
                  <a:pt x="1604" y="4428"/>
                  <a:pt x="1621" y="4428"/>
                  <a:pt x="1639" y="4427"/>
                </a:cubicBezTo>
                <a:lnTo>
                  <a:pt x="5615" y="4409"/>
                </a:lnTo>
                <a:cubicBezTo>
                  <a:pt x="6349" y="4409"/>
                  <a:pt x="6838" y="4013"/>
                  <a:pt x="6745" y="3543"/>
                </a:cubicBezTo>
                <a:lnTo>
                  <a:pt x="6217" y="848"/>
                </a:lnTo>
                <a:cubicBezTo>
                  <a:pt x="6125" y="389"/>
                  <a:pt x="5548" y="0"/>
                  <a:pt x="4890" y="0"/>
                </a:cubicBezTo>
                <a:close/>
              </a:path>
            </a:pathLst>
          </a:cu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161;p16">
            <a:extLst>
              <a:ext uri="{FF2B5EF4-FFF2-40B4-BE49-F238E27FC236}">
                <a16:creationId xmlns:a16="http://schemas.microsoft.com/office/drawing/2014/main" id="{871D5486-B496-41CF-87BC-85AFABFEA5A9}"/>
              </a:ext>
            </a:extLst>
          </p:cNvPr>
          <p:cNvSpPr/>
          <p:nvPr/>
        </p:nvSpPr>
        <p:spPr>
          <a:xfrm>
            <a:off x="10679776" y="4443527"/>
            <a:ext cx="152617" cy="91430"/>
          </a:xfrm>
          <a:custGeom>
            <a:avLst/>
            <a:gdLst/>
            <a:ahLst/>
            <a:cxnLst/>
            <a:rect l="l" t="t" r="r" b="b"/>
            <a:pathLst>
              <a:path w="7423" h="4447" extrusionOk="0">
                <a:moveTo>
                  <a:pt x="4847" y="0"/>
                </a:moveTo>
                <a:cubicBezTo>
                  <a:pt x="4833" y="0"/>
                  <a:pt x="4818" y="0"/>
                  <a:pt x="4803" y="1"/>
                </a:cubicBezTo>
                <a:lnTo>
                  <a:pt x="1111" y="20"/>
                </a:lnTo>
                <a:cubicBezTo>
                  <a:pt x="452" y="20"/>
                  <a:pt x="0" y="415"/>
                  <a:pt x="113" y="905"/>
                </a:cubicBezTo>
                <a:lnTo>
                  <a:pt x="754" y="3580"/>
                </a:lnTo>
                <a:cubicBezTo>
                  <a:pt x="867" y="4070"/>
                  <a:pt x="1545" y="4447"/>
                  <a:pt x="2261" y="4447"/>
                </a:cubicBezTo>
                <a:lnTo>
                  <a:pt x="6255" y="4429"/>
                </a:lnTo>
                <a:cubicBezTo>
                  <a:pt x="6971" y="4429"/>
                  <a:pt x="7423" y="4032"/>
                  <a:pt x="7253" y="3542"/>
                </a:cubicBezTo>
                <a:lnTo>
                  <a:pt x="6311" y="867"/>
                </a:lnTo>
                <a:cubicBezTo>
                  <a:pt x="6146" y="388"/>
                  <a:pt x="5493" y="0"/>
                  <a:pt x="4847" y="0"/>
                </a:cubicBezTo>
                <a:close/>
              </a:path>
            </a:pathLst>
          </a:cu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62;p16">
            <a:extLst>
              <a:ext uri="{FF2B5EF4-FFF2-40B4-BE49-F238E27FC236}">
                <a16:creationId xmlns:a16="http://schemas.microsoft.com/office/drawing/2014/main" id="{8B661AB0-0933-4115-8E0E-A8B7A5ED046F}"/>
              </a:ext>
            </a:extLst>
          </p:cNvPr>
          <p:cNvSpPr/>
          <p:nvPr/>
        </p:nvSpPr>
        <p:spPr>
          <a:xfrm>
            <a:off x="10849787" y="4442376"/>
            <a:ext cx="163884" cy="91821"/>
          </a:xfrm>
          <a:custGeom>
            <a:avLst/>
            <a:gdLst/>
            <a:ahLst/>
            <a:cxnLst/>
            <a:rect l="l" t="t" r="r" b="b"/>
            <a:pathLst>
              <a:path w="7971" h="4466" extrusionOk="0">
                <a:moveTo>
                  <a:pt x="4777" y="0"/>
                </a:moveTo>
                <a:cubicBezTo>
                  <a:pt x="4762" y="0"/>
                  <a:pt x="4746" y="0"/>
                  <a:pt x="4730" y="1"/>
                </a:cubicBezTo>
                <a:lnTo>
                  <a:pt x="1038" y="19"/>
                </a:lnTo>
                <a:cubicBezTo>
                  <a:pt x="378" y="19"/>
                  <a:pt x="1" y="415"/>
                  <a:pt x="189" y="905"/>
                </a:cubicBezTo>
                <a:lnTo>
                  <a:pt x="1244" y="3598"/>
                </a:lnTo>
                <a:cubicBezTo>
                  <a:pt x="1433" y="4070"/>
                  <a:pt x="2168" y="4465"/>
                  <a:pt x="2884" y="4465"/>
                </a:cubicBezTo>
                <a:lnTo>
                  <a:pt x="6878" y="4447"/>
                </a:lnTo>
                <a:cubicBezTo>
                  <a:pt x="7594" y="4427"/>
                  <a:pt x="7971" y="4033"/>
                  <a:pt x="7725" y="3561"/>
                </a:cubicBezTo>
                <a:lnTo>
                  <a:pt x="6369" y="868"/>
                </a:lnTo>
                <a:cubicBezTo>
                  <a:pt x="6130" y="389"/>
                  <a:pt x="5424" y="0"/>
                  <a:pt x="477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163;p16">
            <a:extLst>
              <a:ext uri="{FF2B5EF4-FFF2-40B4-BE49-F238E27FC236}">
                <a16:creationId xmlns:a16="http://schemas.microsoft.com/office/drawing/2014/main" id="{1005BDE8-0CBD-4D62-AD84-4845D9EBB6A5}"/>
              </a:ext>
            </a:extLst>
          </p:cNvPr>
          <p:cNvSpPr/>
          <p:nvPr/>
        </p:nvSpPr>
        <p:spPr>
          <a:xfrm>
            <a:off x="11019448" y="4441204"/>
            <a:ext cx="175870" cy="91842"/>
          </a:xfrm>
          <a:custGeom>
            <a:avLst/>
            <a:gdLst/>
            <a:ahLst/>
            <a:cxnLst/>
            <a:rect l="l" t="t" r="r" b="b"/>
            <a:pathLst>
              <a:path w="8554" h="4467" extrusionOk="0">
                <a:moveTo>
                  <a:pt x="4717" y="0"/>
                </a:moveTo>
                <a:cubicBezTo>
                  <a:pt x="4702" y="0"/>
                  <a:pt x="4687" y="0"/>
                  <a:pt x="4673" y="1"/>
                </a:cubicBezTo>
                <a:lnTo>
                  <a:pt x="980" y="20"/>
                </a:lnTo>
                <a:cubicBezTo>
                  <a:pt x="322" y="20"/>
                  <a:pt x="1" y="415"/>
                  <a:pt x="264" y="905"/>
                </a:cubicBezTo>
                <a:lnTo>
                  <a:pt x="1734" y="3600"/>
                </a:lnTo>
                <a:cubicBezTo>
                  <a:pt x="1997" y="4090"/>
                  <a:pt x="2808" y="4466"/>
                  <a:pt x="3524" y="4466"/>
                </a:cubicBezTo>
                <a:lnTo>
                  <a:pt x="7518" y="4447"/>
                </a:lnTo>
                <a:cubicBezTo>
                  <a:pt x="8234" y="4447"/>
                  <a:pt x="8554" y="4052"/>
                  <a:pt x="8234" y="3562"/>
                </a:cubicBezTo>
                <a:lnTo>
                  <a:pt x="6444" y="867"/>
                </a:lnTo>
                <a:cubicBezTo>
                  <a:pt x="6131" y="388"/>
                  <a:pt x="5368" y="0"/>
                  <a:pt x="471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164;p16">
            <a:extLst>
              <a:ext uri="{FF2B5EF4-FFF2-40B4-BE49-F238E27FC236}">
                <a16:creationId xmlns:a16="http://schemas.microsoft.com/office/drawing/2014/main" id="{D50C47C2-6672-4CC6-9445-E61F770FCAF0}"/>
              </a:ext>
            </a:extLst>
          </p:cNvPr>
          <p:cNvSpPr/>
          <p:nvPr/>
        </p:nvSpPr>
        <p:spPr>
          <a:xfrm>
            <a:off x="9526278" y="4567483"/>
            <a:ext cx="191743" cy="90279"/>
          </a:xfrm>
          <a:custGeom>
            <a:avLst/>
            <a:gdLst/>
            <a:ahLst/>
            <a:cxnLst/>
            <a:rect l="l" t="t" r="r" b="b"/>
            <a:pathLst>
              <a:path w="9326" h="4391" extrusionOk="0">
                <a:moveTo>
                  <a:pt x="8233" y="0"/>
                </a:moveTo>
                <a:lnTo>
                  <a:pt x="4145" y="20"/>
                </a:lnTo>
                <a:cubicBezTo>
                  <a:pt x="3410" y="20"/>
                  <a:pt x="2543" y="415"/>
                  <a:pt x="2204" y="886"/>
                </a:cubicBezTo>
                <a:lnTo>
                  <a:pt x="340" y="3542"/>
                </a:lnTo>
                <a:cubicBezTo>
                  <a:pt x="1" y="4014"/>
                  <a:pt x="358" y="4391"/>
                  <a:pt x="1149" y="4391"/>
                </a:cubicBezTo>
                <a:lnTo>
                  <a:pt x="5557" y="4371"/>
                </a:lnTo>
                <a:cubicBezTo>
                  <a:pt x="6349" y="4371"/>
                  <a:pt x="7215" y="3994"/>
                  <a:pt x="7499" y="3504"/>
                </a:cubicBezTo>
                <a:lnTo>
                  <a:pt x="9043" y="867"/>
                </a:lnTo>
                <a:cubicBezTo>
                  <a:pt x="9325" y="377"/>
                  <a:pt x="8968" y="0"/>
                  <a:pt x="8233" y="0"/>
                </a:cubicBezTo>
                <a:close/>
              </a:path>
            </a:pathLst>
          </a:cu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165;p16">
            <a:extLst>
              <a:ext uri="{FF2B5EF4-FFF2-40B4-BE49-F238E27FC236}">
                <a16:creationId xmlns:a16="http://schemas.microsoft.com/office/drawing/2014/main" id="{31E41CC8-7B4C-4CD1-B9E6-BD33E10867A6}"/>
              </a:ext>
            </a:extLst>
          </p:cNvPr>
          <p:cNvSpPr/>
          <p:nvPr/>
        </p:nvSpPr>
        <p:spPr>
          <a:xfrm>
            <a:off x="9726142" y="4566702"/>
            <a:ext cx="180126" cy="90279"/>
          </a:xfrm>
          <a:custGeom>
            <a:avLst/>
            <a:gdLst/>
            <a:ahLst/>
            <a:cxnLst/>
            <a:rect l="l" t="t" r="r" b="b"/>
            <a:pathLst>
              <a:path w="8761" h="4391" extrusionOk="0">
                <a:moveTo>
                  <a:pt x="7592" y="1"/>
                </a:moveTo>
                <a:lnTo>
                  <a:pt x="3505" y="20"/>
                </a:lnTo>
                <a:cubicBezTo>
                  <a:pt x="2769" y="20"/>
                  <a:pt x="1978" y="415"/>
                  <a:pt x="1714" y="887"/>
                </a:cubicBezTo>
                <a:lnTo>
                  <a:pt x="264" y="3542"/>
                </a:lnTo>
                <a:cubicBezTo>
                  <a:pt x="1" y="4014"/>
                  <a:pt x="433" y="4391"/>
                  <a:pt x="1224" y="4391"/>
                </a:cubicBezTo>
                <a:lnTo>
                  <a:pt x="5615" y="4391"/>
                </a:lnTo>
                <a:cubicBezTo>
                  <a:pt x="6406" y="4371"/>
                  <a:pt x="7215" y="3995"/>
                  <a:pt x="7423" y="3505"/>
                </a:cubicBezTo>
                <a:lnTo>
                  <a:pt x="8554" y="867"/>
                </a:lnTo>
                <a:cubicBezTo>
                  <a:pt x="8760" y="377"/>
                  <a:pt x="8328" y="1"/>
                  <a:pt x="7592" y="1"/>
                </a:cubicBezTo>
                <a:close/>
              </a:path>
            </a:pathLst>
          </a:cu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166;p16">
            <a:extLst>
              <a:ext uri="{FF2B5EF4-FFF2-40B4-BE49-F238E27FC236}">
                <a16:creationId xmlns:a16="http://schemas.microsoft.com/office/drawing/2014/main" id="{E78D0E5C-38C3-44B0-9830-3652BB73C29E}"/>
              </a:ext>
            </a:extLst>
          </p:cNvPr>
          <p:cNvSpPr/>
          <p:nvPr/>
        </p:nvSpPr>
        <p:spPr>
          <a:xfrm>
            <a:off x="9926005" y="4565921"/>
            <a:ext cx="168510" cy="90670"/>
          </a:xfrm>
          <a:custGeom>
            <a:avLst/>
            <a:gdLst/>
            <a:ahLst/>
            <a:cxnLst/>
            <a:rect l="l" t="t" r="r" b="b"/>
            <a:pathLst>
              <a:path w="8196" h="4410" extrusionOk="0">
                <a:moveTo>
                  <a:pt x="6971" y="1"/>
                </a:moveTo>
                <a:lnTo>
                  <a:pt x="2882" y="21"/>
                </a:lnTo>
                <a:cubicBezTo>
                  <a:pt x="2148" y="21"/>
                  <a:pt x="1413" y="415"/>
                  <a:pt x="1225" y="887"/>
                </a:cubicBezTo>
                <a:lnTo>
                  <a:pt x="189" y="3543"/>
                </a:lnTo>
                <a:cubicBezTo>
                  <a:pt x="1" y="4014"/>
                  <a:pt x="491" y="4409"/>
                  <a:pt x="1282" y="4409"/>
                </a:cubicBezTo>
                <a:lnTo>
                  <a:pt x="5690" y="4391"/>
                </a:lnTo>
                <a:cubicBezTo>
                  <a:pt x="6482" y="4391"/>
                  <a:pt x="7215" y="3995"/>
                  <a:pt x="7348" y="3525"/>
                </a:cubicBezTo>
                <a:lnTo>
                  <a:pt x="8064" y="849"/>
                </a:lnTo>
                <a:cubicBezTo>
                  <a:pt x="8195" y="378"/>
                  <a:pt x="7705" y="1"/>
                  <a:pt x="6971" y="1"/>
                </a:cubicBezTo>
                <a:close/>
              </a:path>
            </a:pathLst>
          </a:cu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167;p16">
            <a:extLst>
              <a:ext uri="{FF2B5EF4-FFF2-40B4-BE49-F238E27FC236}">
                <a16:creationId xmlns:a16="http://schemas.microsoft.com/office/drawing/2014/main" id="{FCB5785E-86AB-4A81-88C1-CF3DA09E11B0}"/>
              </a:ext>
            </a:extLst>
          </p:cNvPr>
          <p:cNvSpPr/>
          <p:nvPr/>
        </p:nvSpPr>
        <p:spPr>
          <a:xfrm>
            <a:off x="10126239" y="4564790"/>
            <a:ext cx="156914" cy="91019"/>
          </a:xfrm>
          <a:custGeom>
            <a:avLst/>
            <a:gdLst/>
            <a:ahLst/>
            <a:cxnLst/>
            <a:rect l="l" t="t" r="r" b="b"/>
            <a:pathLst>
              <a:path w="7632" h="4427" extrusionOk="0">
                <a:moveTo>
                  <a:pt x="6331" y="0"/>
                </a:moveTo>
                <a:lnTo>
                  <a:pt x="2244" y="18"/>
                </a:lnTo>
                <a:cubicBezTo>
                  <a:pt x="1508" y="38"/>
                  <a:pt x="830" y="415"/>
                  <a:pt x="717" y="904"/>
                </a:cubicBezTo>
                <a:lnTo>
                  <a:pt x="96" y="3560"/>
                </a:lnTo>
                <a:cubicBezTo>
                  <a:pt x="1" y="4050"/>
                  <a:pt x="548" y="4427"/>
                  <a:pt x="1339" y="4427"/>
                </a:cubicBezTo>
                <a:lnTo>
                  <a:pt x="5728" y="4409"/>
                </a:lnTo>
                <a:cubicBezTo>
                  <a:pt x="6519" y="4409"/>
                  <a:pt x="7198" y="4012"/>
                  <a:pt x="7255" y="3542"/>
                </a:cubicBezTo>
                <a:lnTo>
                  <a:pt x="7574" y="867"/>
                </a:lnTo>
                <a:cubicBezTo>
                  <a:pt x="7632" y="395"/>
                  <a:pt x="7066" y="0"/>
                  <a:pt x="6331" y="0"/>
                </a:cubicBezTo>
                <a:close/>
              </a:path>
            </a:pathLst>
          </a:cu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168;p16">
            <a:extLst>
              <a:ext uri="{FF2B5EF4-FFF2-40B4-BE49-F238E27FC236}">
                <a16:creationId xmlns:a16="http://schemas.microsoft.com/office/drawing/2014/main" id="{B573A366-6C6A-4275-9429-D2145CA604F4}"/>
              </a:ext>
            </a:extLst>
          </p:cNvPr>
          <p:cNvSpPr/>
          <p:nvPr/>
        </p:nvSpPr>
        <p:spPr>
          <a:xfrm>
            <a:off x="10326124" y="4564009"/>
            <a:ext cx="148382" cy="91019"/>
          </a:xfrm>
          <a:custGeom>
            <a:avLst/>
            <a:gdLst/>
            <a:ahLst/>
            <a:cxnLst/>
            <a:rect l="l" t="t" r="r" b="b"/>
            <a:pathLst>
              <a:path w="7217" h="4427" extrusionOk="0">
                <a:moveTo>
                  <a:pt x="5709" y="0"/>
                </a:moveTo>
                <a:lnTo>
                  <a:pt x="1620" y="19"/>
                </a:lnTo>
                <a:cubicBezTo>
                  <a:pt x="886" y="19"/>
                  <a:pt x="264" y="415"/>
                  <a:pt x="226" y="905"/>
                </a:cubicBezTo>
                <a:lnTo>
                  <a:pt x="38" y="3560"/>
                </a:lnTo>
                <a:cubicBezTo>
                  <a:pt x="0" y="4050"/>
                  <a:pt x="603" y="4427"/>
                  <a:pt x="1394" y="4427"/>
                </a:cubicBezTo>
                <a:lnTo>
                  <a:pt x="5803" y="4427"/>
                </a:lnTo>
                <a:cubicBezTo>
                  <a:pt x="6594" y="4409"/>
                  <a:pt x="7216" y="4032"/>
                  <a:pt x="7197" y="3542"/>
                </a:cubicBezTo>
                <a:lnTo>
                  <a:pt x="7084" y="867"/>
                </a:lnTo>
                <a:cubicBezTo>
                  <a:pt x="7066" y="395"/>
                  <a:pt x="6443" y="0"/>
                  <a:pt x="570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169;p16">
            <a:extLst>
              <a:ext uri="{FF2B5EF4-FFF2-40B4-BE49-F238E27FC236}">
                <a16:creationId xmlns:a16="http://schemas.microsoft.com/office/drawing/2014/main" id="{C11EFBD3-7313-4AB3-B26E-C57ED9BCC63F}"/>
              </a:ext>
            </a:extLst>
          </p:cNvPr>
          <p:cNvSpPr/>
          <p:nvPr/>
        </p:nvSpPr>
        <p:spPr>
          <a:xfrm>
            <a:off x="10519778" y="4563227"/>
            <a:ext cx="154591" cy="91430"/>
          </a:xfrm>
          <a:custGeom>
            <a:avLst/>
            <a:gdLst/>
            <a:ahLst/>
            <a:cxnLst/>
            <a:rect l="l" t="t" r="r" b="b"/>
            <a:pathLst>
              <a:path w="7519" h="4447" extrusionOk="0">
                <a:moveTo>
                  <a:pt x="5389" y="1"/>
                </a:moveTo>
                <a:lnTo>
                  <a:pt x="1301" y="19"/>
                </a:lnTo>
                <a:cubicBezTo>
                  <a:pt x="566" y="19"/>
                  <a:pt x="1" y="415"/>
                  <a:pt x="38" y="905"/>
                </a:cubicBezTo>
                <a:lnTo>
                  <a:pt x="264" y="3580"/>
                </a:lnTo>
                <a:cubicBezTo>
                  <a:pt x="302" y="4051"/>
                  <a:pt x="980" y="4447"/>
                  <a:pt x="1772" y="4447"/>
                </a:cubicBezTo>
                <a:lnTo>
                  <a:pt x="6162" y="4427"/>
                </a:lnTo>
                <a:cubicBezTo>
                  <a:pt x="6953" y="4427"/>
                  <a:pt x="7518" y="4032"/>
                  <a:pt x="7423" y="3543"/>
                </a:cubicBezTo>
                <a:lnTo>
                  <a:pt x="6896" y="867"/>
                </a:lnTo>
                <a:cubicBezTo>
                  <a:pt x="6803" y="378"/>
                  <a:pt x="6124" y="1"/>
                  <a:pt x="5389" y="1"/>
                </a:cubicBezTo>
                <a:close/>
              </a:path>
            </a:pathLst>
          </a:cu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170;p16">
            <a:extLst>
              <a:ext uri="{FF2B5EF4-FFF2-40B4-BE49-F238E27FC236}">
                <a16:creationId xmlns:a16="http://schemas.microsoft.com/office/drawing/2014/main" id="{998E5A91-9688-4D6C-B357-8D917D9D5A2E}"/>
              </a:ext>
            </a:extLst>
          </p:cNvPr>
          <p:cNvSpPr/>
          <p:nvPr/>
        </p:nvSpPr>
        <p:spPr>
          <a:xfrm>
            <a:off x="10708026" y="4562467"/>
            <a:ext cx="166207" cy="91430"/>
          </a:xfrm>
          <a:custGeom>
            <a:avLst/>
            <a:gdLst/>
            <a:ahLst/>
            <a:cxnLst/>
            <a:rect l="l" t="t" r="r" b="b"/>
            <a:pathLst>
              <a:path w="8084" h="4447" extrusionOk="0">
                <a:moveTo>
                  <a:pt x="5333" y="0"/>
                </a:moveTo>
                <a:lnTo>
                  <a:pt x="1244" y="18"/>
                </a:lnTo>
                <a:cubicBezTo>
                  <a:pt x="510" y="18"/>
                  <a:pt x="1" y="415"/>
                  <a:pt x="114" y="904"/>
                </a:cubicBezTo>
                <a:lnTo>
                  <a:pt x="754" y="3580"/>
                </a:lnTo>
                <a:cubicBezTo>
                  <a:pt x="867" y="4050"/>
                  <a:pt x="1603" y="4446"/>
                  <a:pt x="2394" y="4446"/>
                </a:cubicBezTo>
                <a:lnTo>
                  <a:pt x="6802" y="4427"/>
                </a:lnTo>
                <a:cubicBezTo>
                  <a:pt x="7594" y="4427"/>
                  <a:pt x="8084" y="4032"/>
                  <a:pt x="7913" y="3560"/>
                </a:cubicBezTo>
                <a:lnTo>
                  <a:pt x="6971" y="867"/>
                </a:lnTo>
                <a:cubicBezTo>
                  <a:pt x="6802" y="377"/>
                  <a:pt x="6067" y="0"/>
                  <a:pt x="5333" y="0"/>
                </a:cubicBezTo>
                <a:close/>
              </a:path>
            </a:pathLst>
          </a:cu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171;p16">
            <a:extLst>
              <a:ext uri="{FF2B5EF4-FFF2-40B4-BE49-F238E27FC236}">
                <a16:creationId xmlns:a16="http://schemas.microsoft.com/office/drawing/2014/main" id="{4D570973-4A79-4ECB-B0D4-28D575D77A24}"/>
              </a:ext>
            </a:extLst>
          </p:cNvPr>
          <p:cNvSpPr/>
          <p:nvPr/>
        </p:nvSpPr>
        <p:spPr>
          <a:xfrm>
            <a:off x="10896273" y="4561665"/>
            <a:ext cx="177823" cy="91451"/>
          </a:xfrm>
          <a:custGeom>
            <a:avLst/>
            <a:gdLst/>
            <a:ahLst/>
            <a:cxnLst/>
            <a:rect l="l" t="t" r="r" b="b"/>
            <a:pathLst>
              <a:path w="8649" h="4448" extrusionOk="0">
                <a:moveTo>
                  <a:pt x="5328" y="1"/>
                </a:moveTo>
                <a:cubicBezTo>
                  <a:pt x="5311" y="1"/>
                  <a:pt x="5293" y="1"/>
                  <a:pt x="5276" y="1"/>
                </a:cubicBezTo>
                <a:lnTo>
                  <a:pt x="1188" y="20"/>
                </a:lnTo>
                <a:cubicBezTo>
                  <a:pt x="453" y="20"/>
                  <a:pt x="1" y="416"/>
                  <a:pt x="189" y="886"/>
                </a:cubicBezTo>
                <a:lnTo>
                  <a:pt x="1244" y="3581"/>
                </a:lnTo>
                <a:cubicBezTo>
                  <a:pt x="1432" y="4071"/>
                  <a:pt x="2243" y="4448"/>
                  <a:pt x="3034" y="4448"/>
                </a:cubicBezTo>
                <a:lnTo>
                  <a:pt x="7423" y="4448"/>
                </a:lnTo>
                <a:cubicBezTo>
                  <a:pt x="8215" y="4428"/>
                  <a:pt x="8649" y="4033"/>
                  <a:pt x="8403" y="3561"/>
                </a:cubicBezTo>
                <a:lnTo>
                  <a:pt x="7047" y="868"/>
                </a:lnTo>
                <a:cubicBezTo>
                  <a:pt x="6808" y="390"/>
                  <a:pt x="6048" y="1"/>
                  <a:pt x="5328" y="1"/>
                </a:cubicBezTo>
                <a:close/>
              </a:path>
            </a:pathLst>
          </a:cu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172;p16">
            <a:extLst>
              <a:ext uri="{FF2B5EF4-FFF2-40B4-BE49-F238E27FC236}">
                <a16:creationId xmlns:a16="http://schemas.microsoft.com/office/drawing/2014/main" id="{EE094B77-E977-4B18-9744-961F7F106DDC}"/>
              </a:ext>
            </a:extLst>
          </p:cNvPr>
          <p:cNvSpPr/>
          <p:nvPr/>
        </p:nvSpPr>
        <p:spPr>
          <a:xfrm>
            <a:off x="11084520" y="4560513"/>
            <a:ext cx="189810" cy="92191"/>
          </a:xfrm>
          <a:custGeom>
            <a:avLst/>
            <a:gdLst/>
            <a:ahLst/>
            <a:cxnLst/>
            <a:rect l="l" t="t" r="r" b="b"/>
            <a:pathLst>
              <a:path w="9232" h="4484" extrusionOk="0">
                <a:moveTo>
                  <a:pt x="5220" y="0"/>
                </a:moveTo>
                <a:lnTo>
                  <a:pt x="1131" y="20"/>
                </a:lnTo>
                <a:cubicBezTo>
                  <a:pt x="397" y="38"/>
                  <a:pt x="1" y="434"/>
                  <a:pt x="284" y="904"/>
                </a:cubicBezTo>
                <a:lnTo>
                  <a:pt x="1753" y="3599"/>
                </a:lnTo>
                <a:cubicBezTo>
                  <a:pt x="2017" y="4089"/>
                  <a:pt x="2864" y="4484"/>
                  <a:pt x="3655" y="4484"/>
                </a:cubicBezTo>
                <a:lnTo>
                  <a:pt x="8046" y="4466"/>
                </a:lnTo>
                <a:cubicBezTo>
                  <a:pt x="8837" y="4466"/>
                  <a:pt x="9232" y="4069"/>
                  <a:pt x="8912" y="3580"/>
                </a:cubicBezTo>
                <a:lnTo>
                  <a:pt x="7122" y="886"/>
                </a:lnTo>
                <a:cubicBezTo>
                  <a:pt x="6802" y="397"/>
                  <a:pt x="5954" y="0"/>
                  <a:pt x="52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173;p16">
            <a:extLst>
              <a:ext uri="{FF2B5EF4-FFF2-40B4-BE49-F238E27FC236}">
                <a16:creationId xmlns:a16="http://schemas.microsoft.com/office/drawing/2014/main" id="{14A20F31-A716-4795-A6D7-D574C2B6D8B1}"/>
              </a:ext>
            </a:extLst>
          </p:cNvPr>
          <p:cNvSpPr/>
          <p:nvPr/>
        </p:nvSpPr>
        <p:spPr>
          <a:xfrm>
            <a:off x="9439103" y="4690658"/>
            <a:ext cx="414099" cy="90649"/>
          </a:xfrm>
          <a:custGeom>
            <a:avLst/>
            <a:gdLst/>
            <a:ahLst/>
            <a:cxnLst/>
            <a:rect l="l" t="t" r="r" b="b"/>
            <a:pathLst>
              <a:path w="20141" h="4409" extrusionOk="0">
                <a:moveTo>
                  <a:pt x="18840" y="0"/>
                </a:moveTo>
                <a:lnTo>
                  <a:pt x="4278" y="38"/>
                </a:lnTo>
                <a:cubicBezTo>
                  <a:pt x="3467" y="38"/>
                  <a:pt x="2525" y="434"/>
                  <a:pt x="2206" y="905"/>
                </a:cubicBezTo>
                <a:lnTo>
                  <a:pt x="340" y="3562"/>
                </a:lnTo>
                <a:cubicBezTo>
                  <a:pt x="1" y="4032"/>
                  <a:pt x="435" y="4409"/>
                  <a:pt x="1302" y="4409"/>
                </a:cubicBezTo>
                <a:lnTo>
                  <a:pt x="16843" y="4391"/>
                </a:lnTo>
                <a:cubicBezTo>
                  <a:pt x="17710" y="4391"/>
                  <a:pt x="18596" y="3994"/>
                  <a:pt x="18785" y="3524"/>
                </a:cubicBezTo>
                <a:lnTo>
                  <a:pt x="19933" y="867"/>
                </a:lnTo>
                <a:cubicBezTo>
                  <a:pt x="20141" y="377"/>
                  <a:pt x="19651" y="0"/>
                  <a:pt x="18840" y="0"/>
                </a:cubicBezTo>
                <a:close/>
              </a:path>
            </a:pathLst>
          </a:cu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174;p16">
            <a:extLst>
              <a:ext uri="{FF2B5EF4-FFF2-40B4-BE49-F238E27FC236}">
                <a16:creationId xmlns:a16="http://schemas.microsoft.com/office/drawing/2014/main" id="{3880824B-8D0D-4E9C-803F-903948AC5A8D}"/>
              </a:ext>
            </a:extLst>
          </p:cNvPr>
          <p:cNvSpPr/>
          <p:nvPr/>
        </p:nvSpPr>
        <p:spPr>
          <a:xfrm>
            <a:off x="9877977" y="4690288"/>
            <a:ext cx="182840" cy="90238"/>
          </a:xfrm>
          <a:custGeom>
            <a:avLst/>
            <a:gdLst/>
            <a:ahLst/>
            <a:cxnLst/>
            <a:rect l="l" t="t" r="r" b="b"/>
            <a:pathLst>
              <a:path w="8893" h="4389" extrusionOk="0">
                <a:moveTo>
                  <a:pt x="3015" y="0"/>
                </a:moveTo>
                <a:cubicBezTo>
                  <a:pt x="2204" y="0"/>
                  <a:pt x="1395" y="395"/>
                  <a:pt x="1206" y="867"/>
                </a:cubicBezTo>
                <a:lnTo>
                  <a:pt x="189" y="3542"/>
                </a:lnTo>
                <a:cubicBezTo>
                  <a:pt x="1" y="4012"/>
                  <a:pt x="546" y="4389"/>
                  <a:pt x="1413" y="4389"/>
                </a:cubicBezTo>
                <a:lnTo>
                  <a:pt x="6236" y="4389"/>
                </a:lnTo>
                <a:cubicBezTo>
                  <a:pt x="7102" y="4389"/>
                  <a:pt x="7913" y="3994"/>
                  <a:pt x="8044" y="3522"/>
                </a:cubicBezTo>
                <a:lnTo>
                  <a:pt x="8760" y="847"/>
                </a:lnTo>
                <a:cubicBezTo>
                  <a:pt x="8893" y="377"/>
                  <a:pt x="8346" y="0"/>
                  <a:pt x="7536" y="0"/>
                </a:cubicBezTo>
                <a:close/>
              </a:path>
            </a:pathLst>
          </a:cu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175;p16">
            <a:extLst>
              <a:ext uri="{FF2B5EF4-FFF2-40B4-BE49-F238E27FC236}">
                <a16:creationId xmlns:a16="http://schemas.microsoft.com/office/drawing/2014/main" id="{DC3BF734-3956-46B7-9B75-9EE6B39B30AE}"/>
              </a:ext>
            </a:extLst>
          </p:cNvPr>
          <p:cNvSpPr/>
          <p:nvPr/>
        </p:nvSpPr>
        <p:spPr>
          <a:xfrm>
            <a:off x="9831100" y="4809947"/>
            <a:ext cx="1130677" cy="91430"/>
          </a:xfrm>
          <a:custGeom>
            <a:avLst/>
            <a:gdLst/>
            <a:ahLst/>
            <a:cxnLst/>
            <a:rect l="l" t="t" r="r" b="b"/>
            <a:pathLst>
              <a:path w="54994" h="4447" extrusionOk="0">
                <a:moveTo>
                  <a:pt x="51959" y="1"/>
                </a:moveTo>
                <a:lnTo>
                  <a:pt x="3147" y="58"/>
                </a:lnTo>
                <a:cubicBezTo>
                  <a:pt x="2261" y="58"/>
                  <a:pt x="1394" y="453"/>
                  <a:pt x="1206" y="925"/>
                </a:cubicBezTo>
                <a:lnTo>
                  <a:pt x="189" y="3580"/>
                </a:lnTo>
                <a:cubicBezTo>
                  <a:pt x="0" y="4070"/>
                  <a:pt x="603" y="4447"/>
                  <a:pt x="1545" y="4447"/>
                </a:cubicBezTo>
                <a:lnTo>
                  <a:pt x="53411" y="4429"/>
                </a:lnTo>
                <a:cubicBezTo>
                  <a:pt x="54353" y="4429"/>
                  <a:pt x="54993" y="4052"/>
                  <a:pt x="54823" y="3562"/>
                </a:cubicBezTo>
                <a:lnTo>
                  <a:pt x="53863" y="867"/>
                </a:lnTo>
                <a:cubicBezTo>
                  <a:pt x="53693" y="397"/>
                  <a:pt x="52846" y="1"/>
                  <a:pt x="519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176;p16">
            <a:extLst>
              <a:ext uri="{FF2B5EF4-FFF2-40B4-BE49-F238E27FC236}">
                <a16:creationId xmlns:a16="http://schemas.microsoft.com/office/drawing/2014/main" id="{7936C62C-9650-490C-A7F7-6F7DDA085B05}"/>
              </a:ext>
            </a:extLst>
          </p:cNvPr>
          <p:cNvSpPr/>
          <p:nvPr/>
        </p:nvSpPr>
        <p:spPr>
          <a:xfrm>
            <a:off x="10097209" y="4689507"/>
            <a:ext cx="171594" cy="90649"/>
          </a:xfrm>
          <a:custGeom>
            <a:avLst/>
            <a:gdLst/>
            <a:ahLst/>
            <a:cxnLst/>
            <a:rect l="l" t="t" r="r" b="b"/>
            <a:pathLst>
              <a:path w="8346" h="4409" extrusionOk="0">
                <a:moveTo>
                  <a:pt x="6914" y="0"/>
                </a:moveTo>
                <a:lnTo>
                  <a:pt x="2412" y="19"/>
                </a:lnTo>
                <a:cubicBezTo>
                  <a:pt x="1583" y="19"/>
                  <a:pt x="848" y="415"/>
                  <a:pt x="735" y="885"/>
                </a:cubicBezTo>
                <a:lnTo>
                  <a:pt x="114" y="3542"/>
                </a:lnTo>
                <a:cubicBezTo>
                  <a:pt x="1" y="4032"/>
                  <a:pt x="622" y="4409"/>
                  <a:pt x="1488" y="4409"/>
                </a:cubicBezTo>
                <a:lnTo>
                  <a:pt x="6311" y="4409"/>
                </a:lnTo>
                <a:cubicBezTo>
                  <a:pt x="7178" y="4409"/>
                  <a:pt x="7931" y="4013"/>
                  <a:pt x="7989" y="3542"/>
                </a:cubicBezTo>
                <a:lnTo>
                  <a:pt x="8290" y="867"/>
                </a:lnTo>
                <a:cubicBezTo>
                  <a:pt x="8346" y="395"/>
                  <a:pt x="7725" y="0"/>
                  <a:pt x="6914" y="0"/>
                </a:cubicBezTo>
                <a:close/>
              </a:path>
            </a:pathLst>
          </a:cu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177;p16">
            <a:extLst>
              <a:ext uri="{FF2B5EF4-FFF2-40B4-BE49-F238E27FC236}">
                <a16:creationId xmlns:a16="http://schemas.microsoft.com/office/drawing/2014/main" id="{13D90026-5FAD-40CF-B199-B056731F255A}"/>
              </a:ext>
            </a:extLst>
          </p:cNvPr>
          <p:cNvSpPr/>
          <p:nvPr/>
        </p:nvSpPr>
        <p:spPr>
          <a:xfrm>
            <a:off x="10316830" y="4689096"/>
            <a:ext cx="162691" cy="90670"/>
          </a:xfrm>
          <a:custGeom>
            <a:avLst/>
            <a:gdLst/>
            <a:ahLst/>
            <a:cxnLst/>
            <a:rect l="l" t="t" r="r" b="b"/>
            <a:pathLst>
              <a:path w="7913" h="4410" extrusionOk="0">
                <a:moveTo>
                  <a:pt x="1771" y="1"/>
                </a:moveTo>
                <a:cubicBezTo>
                  <a:pt x="961" y="20"/>
                  <a:pt x="264" y="397"/>
                  <a:pt x="226" y="887"/>
                </a:cubicBezTo>
                <a:lnTo>
                  <a:pt x="38" y="3543"/>
                </a:lnTo>
                <a:cubicBezTo>
                  <a:pt x="1" y="4021"/>
                  <a:pt x="646" y="4410"/>
                  <a:pt x="1483" y="4410"/>
                </a:cubicBezTo>
                <a:cubicBezTo>
                  <a:pt x="1504" y="4410"/>
                  <a:pt x="1524" y="4410"/>
                  <a:pt x="1545" y="4409"/>
                </a:cubicBezTo>
                <a:lnTo>
                  <a:pt x="6368" y="4409"/>
                </a:lnTo>
                <a:cubicBezTo>
                  <a:pt x="7234" y="4409"/>
                  <a:pt x="7912" y="4014"/>
                  <a:pt x="7894" y="3543"/>
                </a:cubicBezTo>
                <a:lnTo>
                  <a:pt x="7781" y="867"/>
                </a:lnTo>
                <a:cubicBezTo>
                  <a:pt x="7762" y="378"/>
                  <a:pt x="7084" y="1"/>
                  <a:pt x="6274" y="1"/>
                </a:cubicBezTo>
                <a:close/>
              </a:path>
            </a:pathLst>
          </a:cu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178;p16">
            <a:extLst>
              <a:ext uri="{FF2B5EF4-FFF2-40B4-BE49-F238E27FC236}">
                <a16:creationId xmlns:a16="http://schemas.microsoft.com/office/drawing/2014/main" id="{AC283BB0-C298-473B-A6BE-2B9108FEE22B}"/>
              </a:ext>
            </a:extLst>
          </p:cNvPr>
          <p:cNvSpPr/>
          <p:nvPr/>
        </p:nvSpPr>
        <p:spPr>
          <a:xfrm>
            <a:off x="10530264" y="4688335"/>
            <a:ext cx="168900" cy="91060"/>
          </a:xfrm>
          <a:custGeom>
            <a:avLst/>
            <a:gdLst/>
            <a:ahLst/>
            <a:cxnLst/>
            <a:rect l="l" t="t" r="r" b="b"/>
            <a:pathLst>
              <a:path w="8215" h="4429" extrusionOk="0">
                <a:moveTo>
                  <a:pt x="5953" y="0"/>
                </a:moveTo>
                <a:lnTo>
                  <a:pt x="1432" y="20"/>
                </a:lnTo>
                <a:cubicBezTo>
                  <a:pt x="621" y="20"/>
                  <a:pt x="0" y="415"/>
                  <a:pt x="38" y="886"/>
                </a:cubicBezTo>
                <a:lnTo>
                  <a:pt x="244" y="3562"/>
                </a:lnTo>
                <a:cubicBezTo>
                  <a:pt x="300" y="4041"/>
                  <a:pt x="1003" y="4429"/>
                  <a:pt x="1845" y="4429"/>
                </a:cubicBezTo>
                <a:cubicBezTo>
                  <a:pt x="1864" y="4429"/>
                  <a:pt x="1883" y="4429"/>
                  <a:pt x="1902" y="4428"/>
                </a:cubicBezTo>
                <a:lnTo>
                  <a:pt x="6725" y="4428"/>
                </a:lnTo>
                <a:cubicBezTo>
                  <a:pt x="7592" y="4428"/>
                  <a:pt x="8214" y="4032"/>
                  <a:pt x="8119" y="3562"/>
                </a:cubicBezTo>
                <a:lnTo>
                  <a:pt x="7592" y="867"/>
                </a:lnTo>
                <a:cubicBezTo>
                  <a:pt x="7498" y="397"/>
                  <a:pt x="6763" y="0"/>
                  <a:pt x="5953" y="0"/>
                </a:cubicBezTo>
                <a:close/>
              </a:path>
            </a:pathLst>
          </a:cu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179;p16">
            <a:extLst>
              <a:ext uri="{FF2B5EF4-FFF2-40B4-BE49-F238E27FC236}">
                <a16:creationId xmlns:a16="http://schemas.microsoft.com/office/drawing/2014/main" id="{C1C5AC95-3C32-4CFE-A0B1-11FB6CA59BC3}"/>
              </a:ext>
            </a:extLst>
          </p:cNvPr>
          <p:cNvSpPr/>
          <p:nvPr/>
        </p:nvSpPr>
        <p:spPr>
          <a:xfrm>
            <a:off x="10737879" y="4687965"/>
            <a:ext cx="180517" cy="91430"/>
          </a:xfrm>
          <a:custGeom>
            <a:avLst/>
            <a:gdLst/>
            <a:ahLst/>
            <a:cxnLst/>
            <a:rect l="l" t="t" r="r" b="b"/>
            <a:pathLst>
              <a:path w="8780" h="4447" extrusionOk="0">
                <a:moveTo>
                  <a:pt x="1375" y="0"/>
                </a:moveTo>
                <a:cubicBezTo>
                  <a:pt x="565" y="18"/>
                  <a:pt x="0" y="395"/>
                  <a:pt x="113" y="885"/>
                </a:cubicBezTo>
                <a:lnTo>
                  <a:pt x="754" y="3560"/>
                </a:lnTo>
                <a:cubicBezTo>
                  <a:pt x="867" y="4050"/>
                  <a:pt x="1658" y="4446"/>
                  <a:pt x="2525" y="4446"/>
                </a:cubicBezTo>
                <a:lnTo>
                  <a:pt x="7347" y="4427"/>
                </a:lnTo>
                <a:cubicBezTo>
                  <a:pt x="8214" y="4427"/>
                  <a:pt x="8779" y="4032"/>
                  <a:pt x="8609" y="3560"/>
                </a:cubicBezTo>
                <a:lnTo>
                  <a:pt x="7667" y="867"/>
                </a:lnTo>
                <a:cubicBezTo>
                  <a:pt x="7498" y="377"/>
                  <a:pt x="6707" y="0"/>
                  <a:pt x="5896" y="0"/>
                </a:cubicBezTo>
                <a:close/>
              </a:path>
            </a:pathLst>
          </a:cu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180;p16">
            <a:extLst>
              <a:ext uri="{FF2B5EF4-FFF2-40B4-BE49-F238E27FC236}">
                <a16:creationId xmlns:a16="http://schemas.microsoft.com/office/drawing/2014/main" id="{9DFE0128-F1BE-4962-8908-E604A4D12881}"/>
              </a:ext>
            </a:extLst>
          </p:cNvPr>
          <p:cNvSpPr/>
          <p:nvPr/>
        </p:nvSpPr>
        <p:spPr>
          <a:xfrm>
            <a:off x="10945864" y="4686772"/>
            <a:ext cx="411776" cy="92212"/>
          </a:xfrm>
          <a:custGeom>
            <a:avLst/>
            <a:gdLst/>
            <a:ahLst/>
            <a:cxnLst/>
            <a:rect l="l" t="t" r="r" b="b"/>
            <a:pathLst>
              <a:path w="20028" h="4485" extrusionOk="0">
                <a:moveTo>
                  <a:pt x="15863" y="1"/>
                </a:moveTo>
                <a:lnTo>
                  <a:pt x="1301" y="39"/>
                </a:lnTo>
                <a:cubicBezTo>
                  <a:pt x="490" y="39"/>
                  <a:pt x="0" y="435"/>
                  <a:pt x="188" y="925"/>
                </a:cubicBezTo>
                <a:lnTo>
                  <a:pt x="1243" y="3600"/>
                </a:lnTo>
                <a:cubicBezTo>
                  <a:pt x="1432" y="4090"/>
                  <a:pt x="2280" y="4485"/>
                  <a:pt x="3147" y="4485"/>
                </a:cubicBezTo>
                <a:lnTo>
                  <a:pt x="18708" y="4447"/>
                </a:lnTo>
                <a:cubicBezTo>
                  <a:pt x="19575" y="4447"/>
                  <a:pt x="20027" y="4052"/>
                  <a:pt x="19706" y="3562"/>
                </a:cubicBezTo>
                <a:lnTo>
                  <a:pt x="17917" y="867"/>
                </a:lnTo>
                <a:cubicBezTo>
                  <a:pt x="17596" y="378"/>
                  <a:pt x="16674" y="1"/>
                  <a:pt x="1586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181;p16">
            <a:extLst>
              <a:ext uri="{FF2B5EF4-FFF2-40B4-BE49-F238E27FC236}">
                <a16:creationId xmlns:a16="http://schemas.microsoft.com/office/drawing/2014/main" id="{E9230EFC-34C4-44A3-9388-49E8AD1D7F62}"/>
              </a:ext>
            </a:extLst>
          </p:cNvPr>
          <p:cNvSpPr/>
          <p:nvPr/>
        </p:nvSpPr>
        <p:spPr>
          <a:xfrm>
            <a:off x="9354293" y="4811901"/>
            <a:ext cx="220403" cy="89888"/>
          </a:xfrm>
          <a:custGeom>
            <a:avLst/>
            <a:gdLst/>
            <a:ahLst/>
            <a:cxnLst/>
            <a:rect l="l" t="t" r="r" b="b"/>
            <a:pathLst>
              <a:path w="10720" h="4372" extrusionOk="0">
                <a:moveTo>
                  <a:pt x="4409" y="1"/>
                </a:moveTo>
                <a:cubicBezTo>
                  <a:pt x="3523" y="1"/>
                  <a:pt x="2525" y="378"/>
                  <a:pt x="2186" y="867"/>
                </a:cubicBezTo>
                <a:lnTo>
                  <a:pt x="320" y="3505"/>
                </a:lnTo>
                <a:cubicBezTo>
                  <a:pt x="1" y="3975"/>
                  <a:pt x="491" y="4371"/>
                  <a:pt x="1433" y="4371"/>
                </a:cubicBezTo>
                <a:lnTo>
                  <a:pt x="6670" y="4371"/>
                </a:lnTo>
                <a:cubicBezTo>
                  <a:pt x="7612" y="4371"/>
                  <a:pt x="8592" y="3975"/>
                  <a:pt x="8873" y="3505"/>
                </a:cubicBezTo>
                <a:lnTo>
                  <a:pt x="10438" y="848"/>
                </a:lnTo>
                <a:cubicBezTo>
                  <a:pt x="10720" y="378"/>
                  <a:pt x="10212" y="1"/>
                  <a:pt x="932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182;p16">
            <a:extLst>
              <a:ext uri="{FF2B5EF4-FFF2-40B4-BE49-F238E27FC236}">
                <a16:creationId xmlns:a16="http://schemas.microsoft.com/office/drawing/2014/main" id="{0BFFFD2F-DF12-49A5-BF51-D915487D3F0B}"/>
              </a:ext>
            </a:extLst>
          </p:cNvPr>
          <p:cNvSpPr/>
          <p:nvPr/>
        </p:nvSpPr>
        <p:spPr>
          <a:xfrm>
            <a:off x="9592502" y="4811510"/>
            <a:ext cx="208807" cy="90279"/>
          </a:xfrm>
          <a:custGeom>
            <a:avLst/>
            <a:gdLst/>
            <a:ahLst/>
            <a:cxnLst/>
            <a:rect l="l" t="t" r="r" b="b"/>
            <a:pathLst>
              <a:path w="10156" h="4391" extrusionOk="0">
                <a:moveTo>
                  <a:pt x="3788" y="0"/>
                </a:moveTo>
                <a:cubicBezTo>
                  <a:pt x="2902" y="0"/>
                  <a:pt x="1979" y="397"/>
                  <a:pt x="1715" y="867"/>
                </a:cubicBezTo>
                <a:lnTo>
                  <a:pt x="264" y="3524"/>
                </a:lnTo>
                <a:cubicBezTo>
                  <a:pt x="0" y="3994"/>
                  <a:pt x="547" y="4390"/>
                  <a:pt x="1489" y="4390"/>
                </a:cubicBezTo>
                <a:lnTo>
                  <a:pt x="6727" y="4371"/>
                </a:lnTo>
                <a:cubicBezTo>
                  <a:pt x="7669" y="4371"/>
                  <a:pt x="8611" y="3994"/>
                  <a:pt x="8817" y="3524"/>
                </a:cubicBezTo>
                <a:lnTo>
                  <a:pt x="9948" y="867"/>
                </a:lnTo>
                <a:cubicBezTo>
                  <a:pt x="10155" y="377"/>
                  <a:pt x="9608" y="0"/>
                  <a:pt x="872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183;p16">
            <a:extLst>
              <a:ext uri="{FF2B5EF4-FFF2-40B4-BE49-F238E27FC236}">
                <a16:creationId xmlns:a16="http://schemas.microsoft.com/office/drawing/2014/main" id="{12C73357-D97C-4F10-8671-7A5589D96712}"/>
              </a:ext>
            </a:extLst>
          </p:cNvPr>
          <p:cNvSpPr/>
          <p:nvPr/>
        </p:nvSpPr>
        <p:spPr>
          <a:xfrm>
            <a:off x="10993522" y="4809577"/>
            <a:ext cx="206443" cy="91430"/>
          </a:xfrm>
          <a:custGeom>
            <a:avLst/>
            <a:gdLst/>
            <a:ahLst/>
            <a:cxnLst/>
            <a:rect l="l" t="t" r="r" b="b"/>
            <a:pathLst>
              <a:path w="10041" h="4447" extrusionOk="0">
                <a:moveTo>
                  <a:pt x="6386" y="1"/>
                </a:moveTo>
                <a:lnTo>
                  <a:pt x="1450" y="19"/>
                </a:lnTo>
                <a:cubicBezTo>
                  <a:pt x="565" y="19"/>
                  <a:pt x="0" y="415"/>
                  <a:pt x="188" y="885"/>
                </a:cubicBezTo>
                <a:lnTo>
                  <a:pt x="1243" y="3580"/>
                </a:lnTo>
                <a:cubicBezTo>
                  <a:pt x="1450" y="4070"/>
                  <a:pt x="2354" y="4447"/>
                  <a:pt x="3296" y="4447"/>
                </a:cubicBezTo>
                <a:lnTo>
                  <a:pt x="8533" y="4447"/>
                </a:lnTo>
                <a:cubicBezTo>
                  <a:pt x="9475" y="4447"/>
                  <a:pt x="10041" y="4050"/>
                  <a:pt x="9796" y="3580"/>
                </a:cubicBezTo>
                <a:lnTo>
                  <a:pt x="8440" y="885"/>
                </a:lnTo>
                <a:cubicBezTo>
                  <a:pt x="8194" y="396"/>
                  <a:pt x="7272" y="1"/>
                  <a:pt x="638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184;p16">
            <a:extLst>
              <a:ext uri="{FF2B5EF4-FFF2-40B4-BE49-F238E27FC236}">
                <a16:creationId xmlns:a16="http://schemas.microsoft.com/office/drawing/2014/main" id="{6481ACCD-D5C2-4DDD-9AA8-CD8C5D7F5832}"/>
              </a:ext>
            </a:extLst>
          </p:cNvPr>
          <p:cNvSpPr/>
          <p:nvPr/>
        </p:nvSpPr>
        <p:spPr>
          <a:xfrm>
            <a:off x="11220484" y="4809577"/>
            <a:ext cx="218080" cy="91430"/>
          </a:xfrm>
          <a:custGeom>
            <a:avLst/>
            <a:gdLst/>
            <a:ahLst/>
            <a:cxnLst/>
            <a:rect l="l" t="t" r="r" b="b"/>
            <a:pathLst>
              <a:path w="10607" h="4447" extrusionOk="0">
                <a:moveTo>
                  <a:pt x="1395" y="1"/>
                </a:moveTo>
                <a:cubicBezTo>
                  <a:pt x="509" y="1"/>
                  <a:pt x="1" y="396"/>
                  <a:pt x="265" y="885"/>
                </a:cubicBezTo>
                <a:lnTo>
                  <a:pt x="1734" y="3580"/>
                </a:lnTo>
                <a:cubicBezTo>
                  <a:pt x="1998" y="4050"/>
                  <a:pt x="2978" y="4447"/>
                  <a:pt x="3919" y="4447"/>
                </a:cubicBezTo>
                <a:lnTo>
                  <a:pt x="9157" y="4447"/>
                </a:lnTo>
                <a:cubicBezTo>
                  <a:pt x="10099" y="4447"/>
                  <a:pt x="10607" y="4050"/>
                  <a:pt x="10287" y="3561"/>
                </a:cubicBezTo>
                <a:lnTo>
                  <a:pt x="8497" y="867"/>
                </a:lnTo>
                <a:cubicBezTo>
                  <a:pt x="8177" y="377"/>
                  <a:pt x="7198" y="1"/>
                  <a:pt x="6311" y="1"/>
                </a:cubicBezTo>
                <a:close/>
              </a:path>
            </a:pathLst>
          </a:cu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3" name="Picture 102">
            <a:extLst>
              <a:ext uri="{FF2B5EF4-FFF2-40B4-BE49-F238E27FC236}">
                <a16:creationId xmlns:a16="http://schemas.microsoft.com/office/drawing/2014/main" id="{A4A03AC4-76B2-4033-9670-EBCEC4C49E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57787" y="2412885"/>
            <a:ext cx="698297" cy="798365"/>
          </a:xfrm>
          <a:prstGeom prst="rect">
            <a:avLst/>
          </a:prstGeom>
        </p:spPr>
      </p:pic>
      <p:sp>
        <p:nvSpPr>
          <p:cNvPr id="95" name="Arrow: Right 94">
            <a:extLst>
              <a:ext uri="{FF2B5EF4-FFF2-40B4-BE49-F238E27FC236}">
                <a16:creationId xmlns:a16="http://schemas.microsoft.com/office/drawing/2014/main" id="{CBB78FD3-B103-466E-B367-EA45A99AFDAE}"/>
              </a:ext>
            </a:extLst>
          </p:cNvPr>
          <p:cNvSpPr/>
          <p:nvPr/>
        </p:nvSpPr>
        <p:spPr>
          <a:xfrm flipH="1">
            <a:off x="3707797" y="3032580"/>
            <a:ext cx="4261026" cy="634528"/>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highlight>
                <a:srgbClr val="FFFF00"/>
              </a:highlight>
            </a:endParaRPr>
          </a:p>
        </p:txBody>
      </p:sp>
      <p:sp>
        <p:nvSpPr>
          <p:cNvPr id="35" name="TextBox 34">
            <a:extLst>
              <a:ext uri="{FF2B5EF4-FFF2-40B4-BE49-F238E27FC236}">
                <a16:creationId xmlns:a16="http://schemas.microsoft.com/office/drawing/2014/main" id="{C1B4B586-BBEC-487F-90FF-10491D1E67AF}"/>
              </a:ext>
            </a:extLst>
          </p:cNvPr>
          <p:cNvSpPr txBox="1"/>
          <p:nvPr/>
        </p:nvSpPr>
        <p:spPr>
          <a:xfrm>
            <a:off x="3801254" y="3854409"/>
            <a:ext cx="4187286" cy="646331"/>
          </a:xfrm>
          <a:prstGeom prst="rect">
            <a:avLst/>
          </a:prstGeom>
          <a:noFill/>
        </p:spPr>
        <p:txBody>
          <a:bodyPr wrap="square" rtlCol="0">
            <a:spAutoFit/>
          </a:bodyPr>
          <a:lstStyle/>
          <a:p>
            <a:pPr marL="285750" indent="-285750" algn="just">
              <a:buFont typeface="Arial" panose="020B0604020202020204" pitchFamily="34" charset="0"/>
              <a:buChar char="•"/>
            </a:pPr>
            <a:r>
              <a:rPr lang="en-US">
                <a:latin typeface="+mn-lt"/>
              </a:rPr>
              <a:t>Thực hiện các tác vụ không mong muốn theo động cơ của kẻ phát tán.</a:t>
            </a:r>
          </a:p>
        </p:txBody>
      </p:sp>
    </p:spTree>
    <p:extLst>
      <p:ext uri="{BB962C8B-B14F-4D97-AF65-F5344CB8AC3E}">
        <p14:creationId xmlns:p14="http://schemas.microsoft.com/office/powerpoint/2010/main" val="42870949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95"/>
                                        </p:tgtEl>
                                        <p:attrNameLst>
                                          <p:attrName>style.visibility</p:attrName>
                                        </p:attrNameLst>
                                      </p:cBhvr>
                                      <p:to>
                                        <p:strVal val="visible"/>
                                      </p:to>
                                    </p:set>
                                    <p:animEffect transition="in" filter="wipe(right)">
                                      <p:cBhvr>
                                        <p:cTn id="7" dur="500"/>
                                        <p:tgtEl>
                                          <p:spTgt spid="95"/>
                                        </p:tgtEl>
                                      </p:cBhvr>
                                    </p:animEffect>
                                  </p:childTnLst>
                                </p:cTn>
                              </p:par>
                              <p:par>
                                <p:cTn id="8" presetID="22" presetClass="entr" presetSubtype="2" fill="hold" nodeType="withEffect">
                                  <p:stCondLst>
                                    <p:cond delay="0"/>
                                  </p:stCondLst>
                                  <p:childTnLst>
                                    <p:set>
                                      <p:cBhvr>
                                        <p:cTn id="9" dur="1" fill="hold">
                                          <p:stCondLst>
                                            <p:cond delay="0"/>
                                          </p:stCondLst>
                                        </p:cTn>
                                        <p:tgtEl>
                                          <p:spTgt spid="35">
                                            <p:txEl>
                                              <p:pRg st="0" end="0"/>
                                            </p:txEl>
                                          </p:spTgt>
                                        </p:tgtEl>
                                        <p:attrNameLst>
                                          <p:attrName>style.visibility</p:attrName>
                                        </p:attrNameLst>
                                      </p:cBhvr>
                                      <p:to>
                                        <p:strVal val="visible"/>
                                      </p:to>
                                    </p:set>
                                    <p:animEffect transition="in" filter="wipe(right)">
                                      <p:cBhvr>
                                        <p:cTn id="10" dur="500"/>
                                        <p:tgtEl>
                                          <p:spTgt spid="3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151087-5821-4651-8299-57AA58E1D84D}"/>
              </a:ext>
            </a:extLst>
          </p:cNvPr>
          <p:cNvSpPr>
            <a:spLocks noGrp="1"/>
          </p:cNvSpPr>
          <p:nvPr>
            <p:ph type="title"/>
          </p:nvPr>
        </p:nvSpPr>
        <p:spPr/>
        <p:txBody>
          <a:bodyPr/>
          <a:lstStyle/>
          <a:p>
            <a:r>
              <a:rPr lang="en-US"/>
              <a:t>Trojan</a:t>
            </a:r>
          </a:p>
        </p:txBody>
      </p:sp>
      <p:sp>
        <p:nvSpPr>
          <p:cNvPr id="3" name="Content Placeholder 2">
            <a:extLst>
              <a:ext uri="{FF2B5EF4-FFF2-40B4-BE49-F238E27FC236}">
                <a16:creationId xmlns:a16="http://schemas.microsoft.com/office/drawing/2014/main" id="{980E3E7D-54CE-418C-828B-B4FC10D7B05D}"/>
              </a:ext>
            </a:extLst>
          </p:cNvPr>
          <p:cNvSpPr>
            <a:spLocks noGrp="1"/>
          </p:cNvSpPr>
          <p:nvPr>
            <p:ph idx="1"/>
          </p:nvPr>
        </p:nvSpPr>
        <p:spPr/>
        <p:txBody>
          <a:bodyPr/>
          <a:lstStyle/>
          <a:p>
            <a:pPr marL="0" indent="0">
              <a:buNone/>
            </a:pPr>
            <a:r>
              <a:rPr lang="en-US"/>
              <a:t>3. Thiệt hại</a:t>
            </a:r>
          </a:p>
        </p:txBody>
      </p:sp>
      <p:sp>
        <p:nvSpPr>
          <p:cNvPr id="4" name="TextBox 3">
            <a:extLst>
              <a:ext uri="{FF2B5EF4-FFF2-40B4-BE49-F238E27FC236}">
                <a16:creationId xmlns:a16="http://schemas.microsoft.com/office/drawing/2014/main" id="{BD162C20-9CE9-45EF-B2ED-11D8C7387403}"/>
              </a:ext>
            </a:extLst>
          </p:cNvPr>
          <p:cNvSpPr txBox="1"/>
          <p:nvPr/>
        </p:nvSpPr>
        <p:spPr>
          <a:xfrm>
            <a:off x="1489435" y="2121031"/>
            <a:ext cx="7663992" cy="2031325"/>
          </a:xfrm>
          <a:prstGeom prst="rect">
            <a:avLst/>
          </a:prstGeom>
          <a:noFill/>
        </p:spPr>
        <p:txBody>
          <a:bodyPr wrap="square" rtlCol="0">
            <a:spAutoFit/>
          </a:bodyPr>
          <a:lstStyle/>
          <a:p>
            <a:pPr marL="285750" indent="-285750" algn="l">
              <a:buFont typeface="Arial" panose="020B0604020202020204" pitchFamily="34" charset="0"/>
              <a:buChar char="•"/>
            </a:pPr>
            <a:r>
              <a:rPr lang="en-US">
                <a:latin typeface="+mn-lt"/>
              </a:rPr>
              <a:t>Đánh cắp thông tin quan trọng của hệ thống.</a:t>
            </a:r>
          </a:p>
          <a:p>
            <a:pPr algn="l"/>
            <a:endParaRPr lang="en-US">
              <a:latin typeface="+mn-lt"/>
            </a:endParaRPr>
          </a:p>
          <a:p>
            <a:pPr marL="285750" indent="-285750" algn="l">
              <a:buFont typeface="Arial" panose="020B0604020202020204" pitchFamily="34" charset="0"/>
              <a:buChar char="•"/>
            </a:pPr>
            <a:r>
              <a:rPr lang="en-US">
                <a:latin typeface="+mn-lt"/>
              </a:rPr>
              <a:t>Theo dõi hoạt động của người dùng.</a:t>
            </a:r>
          </a:p>
          <a:p>
            <a:pPr marL="285750" indent="-285750" algn="l">
              <a:buFont typeface="Arial" panose="020B0604020202020204" pitchFamily="34" charset="0"/>
              <a:buChar char="•"/>
            </a:pPr>
            <a:endParaRPr lang="en-US">
              <a:latin typeface="+mn-lt"/>
            </a:endParaRPr>
          </a:p>
          <a:p>
            <a:pPr marL="285750" indent="-285750" algn="l">
              <a:buFont typeface="Arial" panose="020B0604020202020204" pitchFamily="34" charset="0"/>
              <a:buChar char="•"/>
            </a:pPr>
            <a:r>
              <a:rPr lang="en-US">
                <a:latin typeface="+mn-lt"/>
              </a:rPr>
              <a:t>Tải xuống các phần mềm độc hại khác.</a:t>
            </a:r>
          </a:p>
          <a:p>
            <a:pPr marL="285750" indent="-285750" algn="l">
              <a:buFont typeface="Arial" panose="020B0604020202020204" pitchFamily="34" charset="0"/>
              <a:buChar char="•"/>
            </a:pPr>
            <a:endParaRPr lang="en-US">
              <a:latin typeface="+mn-lt"/>
            </a:endParaRPr>
          </a:p>
          <a:p>
            <a:pPr marL="285750" indent="-285750" algn="l">
              <a:buFont typeface="Arial" panose="020B0604020202020204" pitchFamily="34" charset="0"/>
              <a:buChar char="•"/>
            </a:pPr>
            <a:r>
              <a:rPr lang="en-US">
                <a:latin typeface="+mn-lt"/>
              </a:rPr>
              <a:t>Vô hiệu hóa tác vụ hệ thống để tống tiền.</a:t>
            </a:r>
          </a:p>
        </p:txBody>
      </p:sp>
    </p:spTree>
    <p:extLst>
      <p:ext uri="{BB962C8B-B14F-4D97-AF65-F5344CB8AC3E}">
        <p14:creationId xmlns:p14="http://schemas.microsoft.com/office/powerpoint/2010/main" val="133733508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randombar(horizontal)">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randombar(horizontal)">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animEffect transition="in" filter="randombar(horizontal)">
                                      <p:cBhvr>
                                        <p:cTn id="17" dur="500"/>
                                        <p:tgtEl>
                                          <p:spTgt spid="4">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4">
                                            <p:txEl>
                                              <p:pRg st="6" end="6"/>
                                            </p:txEl>
                                          </p:spTgt>
                                        </p:tgtEl>
                                        <p:attrNameLst>
                                          <p:attrName>style.visibility</p:attrName>
                                        </p:attrNameLst>
                                      </p:cBhvr>
                                      <p:to>
                                        <p:strVal val="visible"/>
                                      </p:to>
                                    </p:set>
                                    <p:animEffect transition="in" filter="randombar(horizontal)">
                                      <p:cBhvr>
                                        <p:cTn id="22"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60CAAB-6958-4A17-AE37-88D90D501EDB}"/>
              </a:ext>
            </a:extLst>
          </p:cNvPr>
          <p:cNvSpPr>
            <a:spLocks noGrp="1"/>
          </p:cNvSpPr>
          <p:nvPr>
            <p:ph type="title"/>
          </p:nvPr>
        </p:nvSpPr>
        <p:spPr/>
        <p:txBody>
          <a:bodyPr/>
          <a:lstStyle/>
          <a:p>
            <a:r>
              <a:rPr lang="en-US"/>
              <a:t>Worm</a:t>
            </a:r>
          </a:p>
        </p:txBody>
      </p:sp>
      <p:sp>
        <p:nvSpPr>
          <p:cNvPr id="3" name="Content Placeholder 2">
            <a:extLst>
              <a:ext uri="{FF2B5EF4-FFF2-40B4-BE49-F238E27FC236}">
                <a16:creationId xmlns:a16="http://schemas.microsoft.com/office/drawing/2014/main" id="{B7914F44-B8ED-4348-BAD6-8F3B28E9D319}"/>
              </a:ext>
            </a:extLst>
          </p:cNvPr>
          <p:cNvSpPr>
            <a:spLocks noGrp="1"/>
          </p:cNvSpPr>
          <p:nvPr>
            <p:ph idx="1"/>
          </p:nvPr>
        </p:nvSpPr>
        <p:spPr/>
        <p:txBody>
          <a:bodyPr/>
          <a:lstStyle/>
          <a:p>
            <a:pPr marL="0" indent="0">
              <a:buNone/>
            </a:pPr>
            <a:r>
              <a:rPr lang="en-US"/>
              <a:t>1. Worm là gì?</a:t>
            </a:r>
            <a:endParaRPr lang="en-US" b="1"/>
          </a:p>
        </p:txBody>
      </p:sp>
      <p:sp>
        <p:nvSpPr>
          <p:cNvPr id="4" name="TextBox 3">
            <a:extLst>
              <a:ext uri="{FF2B5EF4-FFF2-40B4-BE49-F238E27FC236}">
                <a16:creationId xmlns:a16="http://schemas.microsoft.com/office/drawing/2014/main" id="{7BD5708D-BE64-41F6-9798-F597F299CECC}"/>
              </a:ext>
            </a:extLst>
          </p:cNvPr>
          <p:cNvSpPr txBox="1"/>
          <p:nvPr/>
        </p:nvSpPr>
        <p:spPr>
          <a:xfrm>
            <a:off x="1228725" y="2133600"/>
            <a:ext cx="6267450" cy="1477328"/>
          </a:xfrm>
          <a:prstGeom prst="rect">
            <a:avLst/>
          </a:prstGeom>
          <a:noFill/>
        </p:spPr>
        <p:txBody>
          <a:bodyPr wrap="square" rtlCol="0">
            <a:spAutoFit/>
          </a:bodyPr>
          <a:lstStyle/>
          <a:p>
            <a:pPr marL="285750" indent="-285750" algn="just">
              <a:buFont typeface="Arial" panose="020B0604020202020204" pitchFamily="34" charset="0"/>
              <a:buChar char="•"/>
            </a:pPr>
            <a:r>
              <a:rPr lang="en-US" sz="1800">
                <a:effectLst/>
                <a:latin typeface="+mn-lt"/>
                <a:ea typeface="Times New Roman" panose="02020603050405020304" pitchFamily="18" charset="0"/>
                <a:cs typeface="Times New Roman" panose="02020603050405020304" pitchFamily="18" charset="0"/>
              </a:rPr>
              <a:t>Sâu máy tính (Worm) là một loại chương trình phần mềm độc hại có chức năng chính là lây nhiễm sang các máy tính khác trong khi vẫn hoạt động trên những hệ thống bị nhiễm.</a:t>
            </a:r>
            <a:endParaRPr lang="en-US" sz="1800">
              <a:effectLst/>
              <a:latin typeface="+mn-lt"/>
              <a:ea typeface="Times New Roman" panose="02020603050405020304" pitchFamily="18" charset="0"/>
            </a:endParaRPr>
          </a:p>
          <a:p>
            <a:pPr marL="285750" indent="-285750" algn="l">
              <a:buFont typeface="Arial" panose="020B0604020202020204" pitchFamily="34" charset="0"/>
              <a:buChar char="•"/>
            </a:pPr>
            <a:endParaRPr lang="en-US">
              <a:latin typeface="+mn-lt"/>
            </a:endParaRPr>
          </a:p>
        </p:txBody>
      </p:sp>
      <p:pic>
        <p:nvPicPr>
          <p:cNvPr id="5" name="Picture 4">
            <a:extLst>
              <a:ext uri="{FF2B5EF4-FFF2-40B4-BE49-F238E27FC236}">
                <a16:creationId xmlns:a16="http://schemas.microsoft.com/office/drawing/2014/main" id="{B2E4DF0B-ED59-4F4B-B44E-6581113DB5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676005" y="1729382"/>
            <a:ext cx="3239770" cy="3180162"/>
          </a:xfrm>
          <a:prstGeom prst="rect">
            <a:avLst/>
          </a:prstGeom>
        </p:spPr>
      </p:pic>
    </p:spTree>
    <p:extLst>
      <p:ext uri="{BB962C8B-B14F-4D97-AF65-F5344CB8AC3E}">
        <p14:creationId xmlns:p14="http://schemas.microsoft.com/office/powerpoint/2010/main" val="380792307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1000"/>
                                        <p:tgtEl>
                                          <p:spTgt spid="4"/>
                                        </p:tgtEl>
                                      </p:cBhvr>
                                    </p:animEffect>
                                  </p:childTnLst>
                                </p:cTn>
                              </p:par>
                              <p:par>
                                <p:cTn id="8" presetID="6" presetClass="entr" presetSubtype="32"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circle(out)">
                                      <p:cBhvr>
                                        <p:cTn id="10"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4CA12A-DEF5-484B-AE1B-35890BAADA3C}"/>
              </a:ext>
            </a:extLst>
          </p:cNvPr>
          <p:cNvSpPr>
            <a:spLocks noGrp="1"/>
          </p:cNvSpPr>
          <p:nvPr>
            <p:ph type="title"/>
          </p:nvPr>
        </p:nvSpPr>
        <p:spPr/>
        <p:txBody>
          <a:bodyPr/>
          <a:lstStyle/>
          <a:p>
            <a:r>
              <a:rPr lang="en-US"/>
              <a:t>Worm</a:t>
            </a:r>
          </a:p>
        </p:txBody>
      </p:sp>
      <p:sp>
        <p:nvSpPr>
          <p:cNvPr id="3" name="Content Placeholder 2">
            <a:extLst>
              <a:ext uri="{FF2B5EF4-FFF2-40B4-BE49-F238E27FC236}">
                <a16:creationId xmlns:a16="http://schemas.microsoft.com/office/drawing/2014/main" id="{C5DCD8DE-A891-4159-BE2C-94E749564D1E}"/>
              </a:ext>
            </a:extLst>
          </p:cNvPr>
          <p:cNvSpPr>
            <a:spLocks noGrp="1"/>
          </p:cNvSpPr>
          <p:nvPr>
            <p:ph idx="1"/>
          </p:nvPr>
        </p:nvSpPr>
        <p:spPr/>
        <p:txBody>
          <a:bodyPr/>
          <a:lstStyle/>
          <a:p>
            <a:pPr marL="0" indent="0">
              <a:buNone/>
            </a:pPr>
            <a:r>
              <a:rPr lang="en-US"/>
              <a:t>2. Phương pháp phát tán, tấn công</a:t>
            </a:r>
          </a:p>
        </p:txBody>
      </p:sp>
      <p:cxnSp>
        <p:nvCxnSpPr>
          <p:cNvPr id="10" name="Straight Connector 9">
            <a:extLst>
              <a:ext uri="{FF2B5EF4-FFF2-40B4-BE49-F238E27FC236}">
                <a16:creationId xmlns:a16="http://schemas.microsoft.com/office/drawing/2014/main" id="{A5FCB17C-721D-4812-8D95-73DE41B898FA}"/>
              </a:ext>
            </a:extLst>
          </p:cNvPr>
          <p:cNvCxnSpPr>
            <a:cxnSpLocks/>
          </p:cNvCxnSpPr>
          <p:nvPr/>
        </p:nvCxnSpPr>
        <p:spPr>
          <a:xfrm>
            <a:off x="6002866" y="3601105"/>
            <a:ext cx="16934" cy="2713970"/>
          </a:xfrm>
          <a:prstGeom prst="line">
            <a:avLst/>
          </a:prstGeom>
        </p:spPr>
        <p:style>
          <a:lnRef idx="3">
            <a:schemeClr val="dk1"/>
          </a:lnRef>
          <a:fillRef idx="0">
            <a:schemeClr val="dk1"/>
          </a:fillRef>
          <a:effectRef idx="2">
            <a:schemeClr val="dk1"/>
          </a:effectRef>
          <a:fontRef idx="minor">
            <a:schemeClr val="tx1"/>
          </a:fontRef>
        </p:style>
      </p:cxnSp>
      <p:sp>
        <p:nvSpPr>
          <p:cNvPr id="12" name="TextBox 11">
            <a:extLst>
              <a:ext uri="{FF2B5EF4-FFF2-40B4-BE49-F238E27FC236}">
                <a16:creationId xmlns:a16="http://schemas.microsoft.com/office/drawing/2014/main" id="{7651462B-8F62-4F08-A922-77E3EFE3BF2C}"/>
              </a:ext>
            </a:extLst>
          </p:cNvPr>
          <p:cNvSpPr txBox="1"/>
          <p:nvPr/>
        </p:nvSpPr>
        <p:spPr>
          <a:xfrm>
            <a:off x="2835540" y="2240517"/>
            <a:ext cx="1281112" cy="430887"/>
          </a:xfrm>
          <a:prstGeom prst="rect">
            <a:avLst/>
          </a:prstGeom>
          <a:noFill/>
        </p:spPr>
        <p:txBody>
          <a:bodyPr wrap="square" rtlCol="0">
            <a:spAutoFit/>
          </a:bodyPr>
          <a:lstStyle/>
          <a:p>
            <a:pPr algn="l"/>
            <a:r>
              <a:rPr lang="en-US" sz="2200" b="1">
                <a:effectLst>
                  <a:outerShdw blurRad="38100" dist="38100" dir="2700000" algn="tl">
                    <a:srgbClr val="000000">
                      <a:alpha val="43137"/>
                    </a:srgbClr>
                  </a:outerShdw>
                </a:effectLst>
                <a:latin typeface="+mn-lt"/>
              </a:rPr>
              <a:t>Worm</a:t>
            </a:r>
          </a:p>
        </p:txBody>
      </p:sp>
      <p:sp>
        <p:nvSpPr>
          <p:cNvPr id="13" name="TextBox 12">
            <a:extLst>
              <a:ext uri="{FF2B5EF4-FFF2-40B4-BE49-F238E27FC236}">
                <a16:creationId xmlns:a16="http://schemas.microsoft.com/office/drawing/2014/main" id="{5936B6CB-72AE-4E37-8D1A-197F68763D46}"/>
              </a:ext>
            </a:extLst>
          </p:cNvPr>
          <p:cNvSpPr txBox="1"/>
          <p:nvPr/>
        </p:nvSpPr>
        <p:spPr>
          <a:xfrm>
            <a:off x="8401050" y="2240516"/>
            <a:ext cx="1076324" cy="430887"/>
          </a:xfrm>
          <a:prstGeom prst="rect">
            <a:avLst/>
          </a:prstGeom>
          <a:noFill/>
        </p:spPr>
        <p:txBody>
          <a:bodyPr wrap="square" rtlCol="0">
            <a:spAutoFit/>
          </a:bodyPr>
          <a:lstStyle/>
          <a:p>
            <a:pPr algn="l"/>
            <a:r>
              <a:rPr lang="en-US" sz="2200" b="1">
                <a:effectLst>
                  <a:outerShdw blurRad="38100" dist="38100" dir="2700000" algn="tl">
                    <a:srgbClr val="000000">
                      <a:alpha val="43137"/>
                    </a:srgbClr>
                  </a:outerShdw>
                </a:effectLst>
                <a:latin typeface="+mn-lt"/>
              </a:rPr>
              <a:t>Virus</a:t>
            </a:r>
          </a:p>
        </p:txBody>
      </p:sp>
      <p:sp>
        <p:nvSpPr>
          <p:cNvPr id="15" name="TextBox 14">
            <a:extLst>
              <a:ext uri="{FF2B5EF4-FFF2-40B4-BE49-F238E27FC236}">
                <a16:creationId xmlns:a16="http://schemas.microsoft.com/office/drawing/2014/main" id="{F2D6AD90-2C7D-4235-95AF-942CCB728BEE}"/>
              </a:ext>
            </a:extLst>
          </p:cNvPr>
          <p:cNvSpPr txBox="1"/>
          <p:nvPr/>
        </p:nvSpPr>
        <p:spPr>
          <a:xfrm>
            <a:off x="3705226" y="2887564"/>
            <a:ext cx="7410450" cy="369332"/>
          </a:xfrm>
          <a:prstGeom prst="rect">
            <a:avLst/>
          </a:prstGeom>
          <a:noFill/>
        </p:spPr>
        <p:txBody>
          <a:bodyPr wrap="square" rtlCol="0">
            <a:spAutoFit/>
          </a:bodyPr>
          <a:lstStyle/>
          <a:p>
            <a:pPr marL="285750" indent="-285750" algn="l">
              <a:buFont typeface="Arial" panose="020B0604020202020204" pitchFamily="34" charset="0"/>
              <a:buChar char="•"/>
            </a:pPr>
            <a:r>
              <a:rPr lang="en-US">
                <a:latin typeface="+mn-lt"/>
              </a:rPr>
              <a:t>Cách phát tán, tấn công tương tự nhau.</a:t>
            </a:r>
          </a:p>
        </p:txBody>
      </p:sp>
      <p:sp>
        <p:nvSpPr>
          <p:cNvPr id="17" name="TextBox 16">
            <a:extLst>
              <a:ext uri="{FF2B5EF4-FFF2-40B4-BE49-F238E27FC236}">
                <a16:creationId xmlns:a16="http://schemas.microsoft.com/office/drawing/2014/main" id="{ED595A9D-955B-4F56-9F02-1FD44BA2755D}"/>
              </a:ext>
            </a:extLst>
          </p:cNvPr>
          <p:cNvSpPr txBox="1"/>
          <p:nvPr/>
        </p:nvSpPr>
        <p:spPr>
          <a:xfrm>
            <a:off x="1352550" y="3688499"/>
            <a:ext cx="3990975" cy="646331"/>
          </a:xfrm>
          <a:prstGeom prst="rect">
            <a:avLst/>
          </a:prstGeom>
          <a:noFill/>
        </p:spPr>
        <p:txBody>
          <a:bodyPr wrap="square" rtlCol="0">
            <a:spAutoFit/>
          </a:bodyPr>
          <a:lstStyle/>
          <a:p>
            <a:pPr marL="285750" indent="-285750" algn="just">
              <a:buFont typeface="Arial" panose="020B0604020202020204" pitchFamily="34" charset="0"/>
              <a:buChar char="•"/>
            </a:pPr>
            <a:r>
              <a:rPr lang="en-US">
                <a:latin typeface="+mn-lt"/>
              </a:rPr>
              <a:t>Có thể tự nhân bản mà không cần sự can thiệp của người dùng.</a:t>
            </a:r>
          </a:p>
        </p:txBody>
      </p:sp>
      <p:sp>
        <p:nvSpPr>
          <p:cNvPr id="19" name="TextBox 18">
            <a:extLst>
              <a:ext uri="{FF2B5EF4-FFF2-40B4-BE49-F238E27FC236}">
                <a16:creationId xmlns:a16="http://schemas.microsoft.com/office/drawing/2014/main" id="{0CE8BADA-D969-4B15-8C2A-2B713CAFDEA7}"/>
              </a:ext>
            </a:extLst>
          </p:cNvPr>
          <p:cNvSpPr txBox="1"/>
          <p:nvPr/>
        </p:nvSpPr>
        <p:spPr>
          <a:xfrm>
            <a:off x="6943725" y="3688499"/>
            <a:ext cx="3990975" cy="646331"/>
          </a:xfrm>
          <a:prstGeom prst="rect">
            <a:avLst/>
          </a:prstGeom>
          <a:noFill/>
        </p:spPr>
        <p:txBody>
          <a:bodyPr wrap="square" rtlCol="0">
            <a:spAutoFit/>
          </a:bodyPr>
          <a:lstStyle/>
          <a:p>
            <a:pPr marL="285750" indent="-285750" algn="just">
              <a:buFont typeface="Arial" panose="020B0604020202020204" pitchFamily="34" charset="0"/>
              <a:buChar char="•"/>
            </a:pPr>
            <a:r>
              <a:rPr lang="en-US">
                <a:latin typeface="+mn-lt"/>
              </a:rPr>
              <a:t>Chỉ có thể tự nhân bản khi người dùng mở tệp tin nhiễm Virus.</a:t>
            </a:r>
          </a:p>
        </p:txBody>
      </p:sp>
      <p:sp>
        <p:nvSpPr>
          <p:cNvPr id="20" name="TextBox 19">
            <a:extLst>
              <a:ext uri="{FF2B5EF4-FFF2-40B4-BE49-F238E27FC236}">
                <a16:creationId xmlns:a16="http://schemas.microsoft.com/office/drawing/2014/main" id="{D81AE779-A0CE-45C1-AA17-2FE9F8A931D8}"/>
              </a:ext>
            </a:extLst>
          </p:cNvPr>
          <p:cNvSpPr txBox="1"/>
          <p:nvPr/>
        </p:nvSpPr>
        <p:spPr>
          <a:xfrm>
            <a:off x="1352550" y="4658986"/>
            <a:ext cx="3990975" cy="369332"/>
          </a:xfrm>
          <a:prstGeom prst="rect">
            <a:avLst/>
          </a:prstGeom>
          <a:noFill/>
        </p:spPr>
        <p:txBody>
          <a:bodyPr wrap="square" rtlCol="0">
            <a:spAutoFit/>
          </a:bodyPr>
          <a:lstStyle/>
          <a:p>
            <a:pPr marL="285750" indent="-285750" algn="l">
              <a:buFont typeface="Arial" panose="020B0604020202020204" pitchFamily="34" charset="0"/>
              <a:buChar char="•"/>
            </a:pPr>
            <a:r>
              <a:rPr lang="en-US">
                <a:latin typeface="+mn-lt"/>
              </a:rPr>
              <a:t>Tốc độ lây lan khủng khiếp. </a:t>
            </a:r>
          </a:p>
        </p:txBody>
      </p:sp>
      <p:sp>
        <p:nvSpPr>
          <p:cNvPr id="21" name="TextBox 20">
            <a:extLst>
              <a:ext uri="{FF2B5EF4-FFF2-40B4-BE49-F238E27FC236}">
                <a16:creationId xmlns:a16="http://schemas.microsoft.com/office/drawing/2014/main" id="{769B99CF-5AD0-4600-9E97-C506D0AB95B7}"/>
              </a:ext>
            </a:extLst>
          </p:cNvPr>
          <p:cNvSpPr txBox="1"/>
          <p:nvPr/>
        </p:nvSpPr>
        <p:spPr>
          <a:xfrm>
            <a:off x="6943725" y="4658986"/>
            <a:ext cx="3990975" cy="369332"/>
          </a:xfrm>
          <a:prstGeom prst="rect">
            <a:avLst/>
          </a:prstGeom>
          <a:noFill/>
        </p:spPr>
        <p:txBody>
          <a:bodyPr wrap="square" rtlCol="0">
            <a:spAutoFit/>
          </a:bodyPr>
          <a:lstStyle/>
          <a:p>
            <a:pPr marL="285750" indent="-285750" algn="l">
              <a:buFont typeface="Arial" panose="020B0604020202020204" pitchFamily="34" charset="0"/>
              <a:buChar char="•"/>
            </a:pPr>
            <a:r>
              <a:rPr lang="en-US">
                <a:latin typeface="+mn-lt"/>
              </a:rPr>
              <a:t>Tốc độ lây lan vừa phải.</a:t>
            </a:r>
          </a:p>
        </p:txBody>
      </p:sp>
      <p:sp>
        <p:nvSpPr>
          <p:cNvPr id="22" name="TextBox 21">
            <a:extLst>
              <a:ext uri="{FF2B5EF4-FFF2-40B4-BE49-F238E27FC236}">
                <a16:creationId xmlns:a16="http://schemas.microsoft.com/office/drawing/2014/main" id="{45D884BE-DBD1-4E97-9D1D-4B62C6318B26}"/>
              </a:ext>
            </a:extLst>
          </p:cNvPr>
          <p:cNvSpPr txBox="1"/>
          <p:nvPr/>
        </p:nvSpPr>
        <p:spPr>
          <a:xfrm>
            <a:off x="1352550" y="5351021"/>
            <a:ext cx="3990975" cy="923330"/>
          </a:xfrm>
          <a:prstGeom prst="rect">
            <a:avLst/>
          </a:prstGeom>
          <a:noFill/>
        </p:spPr>
        <p:txBody>
          <a:bodyPr wrap="square" rtlCol="0">
            <a:spAutoFit/>
          </a:bodyPr>
          <a:lstStyle/>
          <a:p>
            <a:pPr marL="285750" indent="-285750" algn="just">
              <a:buFont typeface="Arial" panose="020B0604020202020204" pitchFamily="34" charset="0"/>
              <a:buChar char="•"/>
            </a:pPr>
            <a:r>
              <a:rPr lang="en-US">
                <a:latin typeface="+mn-lt"/>
              </a:rPr>
              <a:t>Tự sao chép chính mình để tấn công tác vụ hệ thống, khiến hệ thống quá tải.</a:t>
            </a:r>
          </a:p>
        </p:txBody>
      </p:sp>
      <p:sp>
        <p:nvSpPr>
          <p:cNvPr id="23" name="TextBox 22">
            <a:extLst>
              <a:ext uri="{FF2B5EF4-FFF2-40B4-BE49-F238E27FC236}">
                <a16:creationId xmlns:a16="http://schemas.microsoft.com/office/drawing/2014/main" id="{88DC1FB8-293B-4EDC-A44E-515497C9A515}"/>
              </a:ext>
            </a:extLst>
          </p:cNvPr>
          <p:cNvSpPr txBox="1"/>
          <p:nvPr/>
        </p:nvSpPr>
        <p:spPr>
          <a:xfrm>
            <a:off x="6943724" y="5351021"/>
            <a:ext cx="3990975" cy="646331"/>
          </a:xfrm>
          <a:prstGeom prst="rect">
            <a:avLst/>
          </a:prstGeom>
          <a:noFill/>
        </p:spPr>
        <p:txBody>
          <a:bodyPr wrap="square" rtlCol="0">
            <a:spAutoFit/>
          </a:bodyPr>
          <a:lstStyle/>
          <a:p>
            <a:pPr marL="285750" indent="-285750" algn="just">
              <a:buFont typeface="Arial" panose="020B0604020202020204" pitchFamily="34" charset="0"/>
              <a:buChar char="•"/>
            </a:pPr>
            <a:r>
              <a:rPr lang="en-US">
                <a:latin typeface="+mn-lt"/>
              </a:rPr>
              <a:t>Chủ yếu tấn công, phá hoại dữ liệu quan trọng của hệ thống.</a:t>
            </a:r>
          </a:p>
        </p:txBody>
      </p:sp>
    </p:spTree>
    <p:extLst>
      <p:ext uri="{BB962C8B-B14F-4D97-AF65-F5344CB8AC3E}">
        <p14:creationId xmlns:p14="http://schemas.microsoft.com/office/powerpoint/2010/main" val="12863052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15">
                                            <p:txEl>
                                              <p:pRg st="0" end="0"/>
                                            </p:txEl>
                                          </p:spTgt>
                                        </p:tgtEl>
                                        <p:attrNameLst>
                                          <p:attrName>style.visibility</p:attrName>
                                        </p:attrNameLst>
                                      </p:cBhvr>
                                      <p:to>
                                        <p:strVal val="visible"/>
                                      </p:to>
                                    </p:set>
                                    <p:anim calcmode="lin" valueType="num">
                                      <p:cBhvr additive="base">
                                        <p:cTn id="15" dur="5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1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par>
                                <p:cTn id="22" presetID="2" presetClass="entr" presetSubtype="8" fill="hold" grpId="0" nodeType="withEffect">
                                  <p:stCondLst>
                                    <p:cond delay="0"/>
                                  </p:stCondLst>
                                  <p:childTnLst>
                                    <p:set>
                                      <p:cBhvr>
                                        <p:cTn id="23" dur="1" fill="hold">
                                          <p:stCondLst>
                                            <p:cond delay="0"/>
                                          </p:stCondLst>
                                        </p:cTn>
                                        <p:tgtEl>
                                          <p:spTgt spid="17"/>
                                        </p:tgtEl>
                                        <p:attrNameLst>
                                          <p:attrName>style.visibility</p:attrName>
                                        </p:attrNameLst>
                                      </p:cBhvr>
                                      <p:to>
                                        <p:strVal val="visible"/>
                                      </p:to>
                                    </p:set>
                                    <p:anim calcmode="lin" valueType="num">
                                      <p:cBhvr additive="base">
                                        <p:cTn id="24" dur="500" fill="hold"/>
                                        <p:tgtEl>
                                          <p:spTgt spid="17"/>
                                        </p:tgtEl>
                                        <p:attrNameLst>
                                          <p:attrName>ppt_x</p:attrName>
                                        </p:attrNameLst>
                                      </p:cBhvr>
                                      <p:tavLst>
                                        <p:tav tm="0">
                                          <p:val>
                                            <p:strVal val="0-#ppt_w/2"/>
                                          </p:val>
                                        </p:tav>
                                        <p:tav tm="100000">
                                          <p:val>
                                            <p:strVal val="#ppt_x"/>
                                          </p:val>
                                        </p:tav>
                                      </p:tavLst>
                                    </p:anim>
                                    <p:anim calcmode="lin" valueType="num">
                                      <p:cBhvr additive="base">
                                        <p:cTn id="25" dur="500" fill="hold"/>
                                        <p:tgtEl>
                                          <p:spTgt spid="17"/>
                                        </p:tgtEl>
                                        <p:attrNameLst>
                                          <p:attrName>ppt_y</p:attrName>
                                        </p:attrNameLst>
                                      </p:cBhvr>
                                      <p:tavLst>
                                        <p:tav tm="0">
                                          <p:val>
                                            <p:strVal val="#ppt_y"/>
                                          </p:val>
                                        </p:tav>
                                        <p:tav tm="100000">
                                          <p:val>
                                            <p:strVal val="#ppt_y"/>
                                          </p:val>
                                        </p:tav>
                                      </p:tavLst>
                                    </p:anim>
                                  </p:childTnLst>
                                </p:cTn>
                              </p:par>
                              <p:par>
                                <p:cTn id="26" presetID="2" presetClass="entr" presetSubtype="2" fill="hold" grpId="0" nodeType="withEffect">
                                  <p:stCondLst>
                                    <p:cond delay="0"/>
                                  </p:stCondLst>
                                  <p:childTnLst>
                                    <p:set>
                                      <p:cBhvr>
                                        <p:cTn id="27" dur="1" fill="hold">
                                          <p:stCondLst>
                                            <p:cond delay="0"/>
                                          </p:stCondLst>
                                        </p:cTn>
                                        <p:tgtEl>
                                          <p:spTgt spid="19"/>
                                        </p:tgtEl>
                                        <p:attrNameLst>
                                          <p:attrName>style.visibility</p:attrName>
                                        </p:attrNameLst>
                                      </p:cBhvr>
                                      <p:to>
                                        <p:strVal val="visible"/>
                                      </p:to>
                                    </p:set>
                                    <p:anim calcmode="lin" valueType="num">
                                      <p:cBhvr additive="base">
                                        <p:cTn id="28" dur="500" fill="hold"/>
                                        <p:tgtEl>
                                          <p:spTgt spid="19"/>
                                        </p:tgtEl>
                                        <p:attrNameLst>
                                          <p:attrName>ppt_x</p:attrName>
                                        </p:attrNameLst>
                                      </p:cBhvr>
                                      <p:tavLst>
                                        <p:tav tm="0">
                                          <p:val>
                                            <p:strVal val="1+#ppt_w/2"/>
                                          </p:val>
                                        </p:tav>
                                        <p:tav tm="100000">
                                          <p:val>
                                            <p:strVal val="#ppt_x"/>
                                          </p:val>
                                        </p:tav>
                                      </p:tavLst>
                                    </p:anim>
                                    <p:anim calcmode="lin" valueType="num">
                                      <p:cBhvr additive="base">
                                        <p:cTn id="29" dur="500" fill="hold"/>
                                        <p:tgtEl>
                                          <p:spTgt spid="19"/>
                                        </p:tgtEl>
                                        <p:attrNameLst>
                                          <p:attrName>ppt_y</p:attrName>
                                        </p:attrNameLst>
                                      </p:cBhvr>
                                      <p:tavLst>
                                        <p:tav tm="0">
                                          <p:val>
                                            <p:strVal val="#ppt_y"/>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8" fill="hold" grpId="0" nodeType="clickEffect">
                                  <p:stCondLst>
                                    <p:cond delay="0"/>
                                  </p:stCondLst>
                                  <p:childTnLst>
                                    <p:set>
                                      <p:cBhvr>
                                        <p:cTn id="33" dur="1" fill="hold">
                                          <p:stCondLst>
                                            <p:cond delay="0"/>
                                          </p:stCondLst>
                                        </p:cTn>
                                        <p:tgtEl>
                                          <p:spTgt spid="20"/>
                                        </p:tgtEl>
                                        <p:attrNameLst>
                                          <p:attrName>style.visibility</p:attrName>
                                        </p:attrNameLst>
                                      </p:cBhvr>
                                      <p:to>
                                        <p:strVal val="visible"/>
                                      </p:to>
                                    </p:set>
                                    <p:anim calcmode="lin" valueType="num">
                                      <p:cBhvr additive="base">
                                        <p:cTn id="34" dur="500" fill="hold"/>
                                        <p:tgtEl>
                                          <p:spTgt spid="20"/>
                                        </p:tgtEl>
                                        <p:attrNameLst>
                                          <p:attrName>ppt_x</p:attrName>
                                        </p:attrNameLst>
                                      </p:cBhvr>
                                      <p:tavLst>
                                        <p:tav tm="0">
                                          <p:val>
                                            <p:strVal val="0-#ppt_w/2"/>
                                          </p:val>
                                        </p:tav>
                                        <p:tav tm="100000">
                                          <p:val>
                                            <p:strVal val="#ppt_x"/>
                                          </p:val>
                                        </p:tav>
                                      </p:tavLst>
                                    </p:anim>
                                    <p:anim calcmode="lin" valueType="num">
                                      <p:cBhvr additive="base">
                                        <p:cTn id="35" dur="500" fill="hold"/>
                                        <p:tgtEl>
                                          <p:spTgt spid="20"/>
                                        </p:tgtEl>
                                        <p:attrNameLst>
                                          <p:attrName>ppt_y</p:attrName>
                                        </p:attrNameLst>
                                      </p:cBhvr>
                                      <p:tavLst>
                                        <p:tav tm="0">
                                          <p:val>
                                            <p:strVal val="#ppt_y"/>
                                          </p:val>
                                        </p:tav>
                                        <p:tav tm="100000">
                                          <p:val>
                                            <p:strVal val="#ppt_y"/>
                                          </p:val>
                                        </p:tav>
                                      </p:tavLst>
                                    </p:anim>
                                  </p:childTnLst>
                                </p:cTn>
                              </p:par>
                              <p:par>
                                <p:cTn id="36" presetID="2" presetClass="entr" presetSubtype="2" fill="hold" grpId="0" nodeType="withEffect">
                                  <p:stCondLst>
                                    <p:cond delay="0"/>
                                  </p:stCondLst>
                                  <p:childTnLst>
                                    <p:set>
                                      <p:cBhvr>
                                        <p:cTn id="37" dur="1" fill="hold">
                                          <p:stCondLst>
                                            <p:cond delay="0"/>
                                          </p:stCondLst>
                                        </p:cTn>
                                        <p:tgtEl>
                                          <p:spTgt spid="21"/>
                                        </p:tgtEl>
                                        <p:attrNameLst>
                                          <p:attrName>style.visibility</p:attrName>
                                        </p:attrNameLst>
                                      </p:cBhvr>
                                      <p:to>
                                        <p:strVal val="visible"/>
                                      </p:to>
                                    </p:set>
                                    <p:anim calcmode="lin" valueType="num">
                                      <p:cBhvr additive="base">
                                        <p:cTn id="38" dur="500" fill="hold"/>
                                        <p:tgtEl>
                                          <p:spTgt spid="21"/>
                                        </p:tgtEl>
                                        <p:attrNameLst>
                                          <p:attrName>ppt_x</p:attrName>
                                        </p:attrNameLst>
                                      </p:cBhvr>
                                      <p:tavLst>
                                        <p:tav tm="0">
                                          <p:val>
                                            <p:strVal val="1+#ppt_w/2"/>
                                          </p:val>
                                        </p:tav>
                                        <p:tav tm="100000">
                                          <p:val>
                                            <p:strVal val="#ppt_x"/>
                                          </p:val>
                                        </p:tav>
                                      </p:tavLst>
                                    </p:anim>
                                    <p:anim calcmode="lin" valueType="num">
                                      <p:cBhvr additive="base">
                                        <p:cTn id="39" dur="500" fill="hold"/>
                                        <p:tgtEl>
                                          <p:spTgt spid="21"/>
                                        </p:tgtEl>
                                        <p:attrNameLst>
                                          <p:attrName>ppt_y</p:attrName>
                                        </p:attrNameLst>
                                      </p:cBhvr>
                                      <p:tavLst>
                                        <p:tav tm="0">
                                          <p:val>
                                            <p:strVal val="#ppt_y"/>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 presetClass="entr" presetSubtype="8" fill="hold" grpId="0" nodeType="clickEffect">
                                  <p:stCondLst>
                                    <p:cond delay="0"/>
                                  </p:stCondLst>
                                  <p:childTnLst>
                                    <p:set>
                                      <p:cBhvr>
                                        <p:cTn id="43" dur="1" fill="hold">
                                          <p:stCondLst>
                                            <p:cond delay="0"/>
                                          </p:stCondLst>
                                        </p:cTn>
                                        <p:tgtEl>
                                          <p:spTgt spid="22"/>
                                        </p:tgtEl>
                                        <p:attrNameLst>
                                          <p:attrName>style.visibility</p:attrName>
                                        </p:attrNameLst>
                                      </p:cBhvr>
                                      <p:to>
                                        <p:strVal val="visible"/>
                                      </p:to>
                                    </p:set>
                                    <p:anim calcmode="lin" valueType="num">
                                      <p:cBhvr additive="base">
                                        <p:cTn id="44" dur="500" fill="hold"/>
                                        <p:tgtEl>
                                          <p:spTgt spid="22"/>
                                        </p:tgtEl>
                                        <p:attrNameLst>
                                          <p:attrName>ppt_x</p:attrName>
                                        </p:attrNameLst>
                                      </p:cBhvr>
                                      <p:tavLst>
                                        <p:tav tm="0">
                                          <p:val>
                                            <p:strVal val="0-#ppt_w/2"/>
                                          </p:val>
                                        </p:tav>
                                        <p:tav tm="100000">
                                          <p:val>
                                            <p:strVal val="#ppt_x"/>
                                          </p:val>
                                        </p:tav>
                                      </p:tavLst>
                                    </p:anim>
                                    <p:anim calcmode="lin" valueType="num">
                                      <p:cBhvr additive="base">
                                        <p:cTn id="45" dur="500" fill="hold"/>
                                        <p:tgtEl>
                                          <p:spTgt spid="22"/>
                                        </p:tgtEl>
                                        <p:attrNameLst>
                                          <p:attrName>ppt_y</p:attrName>
                                        </p:attrNameLst>
                                      </p:cBhvr>
                                      <p:tavLst>
                                        <p:tav tm="0">
                                          <p:val>
                                            <p:strVal val="#ppt_y"/>
                                          </p:val>
                                        </p:tav>
                                        <p:tav tm="100000">
                                          <p:val>
                                            <p:strVal val="#ppt_y"/>
                                          </p:val>
                                        </p:tav>
                                      </p:tavLst>
                                    </p:anim>
                                  </p:childTnLst>
                                </p:cTn>
                              </p:par>
                              <p:par>
                                <p:cTn id="46" presetID="2" presetClass="entr" presetSubtype="2" fill="hold" grpId="0" nodeType="withEffect">
                                  <p:stCondLst>
                                    <p:cond delay="0"/>
                                  </p:stCondLst>
                                  <p:childTnLst>
                                    <p:set>
                                      <p:cBhvr>
                                        <p:cTn id="47" dur="1" fill="hold">
                                          <p:stCondLst>
                                            <p:cond delay="0"/>
                                          </p:stCondLst>
                                        </p:cTn>
                                        <p:tgtEl>
                                          <p:spTgt spid="23"/>
                                        </p:tgtEl>
                                        <p:attrNameLst>
                                          <p:attrName>style.visibility</p:attrName>
                                        </p:attrNameLst>
                                      </p:cBhvr>
                                      <p:to>
                                        <p:strVal val="visible"/>
                                      </p:to>
                                    </p:set>
                                    <p:anim calcmode="lin" valueType="num">
                                      <p:cBhvr additive="base">
                                        <p:cTn id="48" dur="500" fill="hold"/>
                                        <p:tgtEl>
                                          <p:spTgt spid="23"/>
                                        </p:tgtEl>
                                        <p:attrNameLst>
                                          <p:attrName>ppt_x</p:attrName>
                                        </p:attrNameLst>
                                      </p:cBhvr>
                                      <p:tavLst>
                                        <p:tav tm="0">
                                          <p:val>
                                            <p:strVal val="1+#ppt_w/2"/>
                                          </p:val>
                                        </p:tav>
                                        <p:tav tm="100000">
                                          <p:val>
                                            <p:strVal val="#ppt_x"/>
                                          </p:val>
                                        </p:tav>
                                      </p:tavLst>
                                    </p:anim>
                                    <p:anim calcmode="lin" valueType="num">
                                      <p:cBhvr additive="base">
                                        <p:cTn id="49" dur="500" fill="hold"/>
                                        <p:tgtEl>
                                          <p:spTgt spid="2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7" grpId="0"/>
      <p:bldP spid="19" grpId="0"/>
      <p:bldP spid="20" grpId="0"/>
      <p:bldP spid="21" grpId="0"/>
      <p:bldP spid="22" grpId="0"/>
      <p:bldP spid="2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F3A013-85C1-4A89-AC1D-40CC5B027E66}"/>
              </a:ext>
            </a:extLst>
          </p:cNvPr>
          <p:cNvSpPr>
            <a:spLocks noGrp="1"/>
          </p:cNvSpPr>
          <p:nvPr>
            <p:ph type="title"/>
          </p:nvPr>
        </p:nvSpPr>
        <p:spPr/>
        <p:txBody>
          <a:bodyPr/>
          <a:lstStyle/>
          <a:p>
            <a:r>
              <a:rPr lang="en-US"/>
              <a:t>Worm</a:t>
            </a:r>
          </a:p>
        </p:txBody>
      </p:sp>
      <p:sp>
        <p:nvSpPr>
          <p:cNvPr id="3" name="Content Placeholder 2">
            <a:extLst>
              <a:ext uri="{FF2B5EF4-FFF2-40B4-BE49-F238E27FC236}">
                <a16:creationId xmlns:a16="http://schemas.microsoft.com/office/drawing/2014/main" id="{C6B17CBE-2582-42E0-86A4-00C2410903B4}"/>
              </a:ext>
            </a:extLst>
          </p:cNvPr>
          <p:cNvSpPr>
            <a:spLocks noGrp="1"/>
          </p:cNvSpPr>
          <p:nvPr>
            <p:ph idx="1"/>
          </p:nvPr>
        </p:nvSpPr>
        <p:spPr/>
        <p:txBody>
          <a:bodyPr/>
          <a:lstStyle/>
          <a:p>
            <a:pPr marL="0" indent="0">
              <a:buNone/>
            </a:pPr>
            <a:r>
              <a:rPr lang="en-US"/>
              <a:t>3. Thiệt hại </a:t>
            </a:r>
          </a:p>
        </p:txBody>
      </p:sp>
      <p:sp>
        <p:nvSpPr>
          <p:cNvPr id="4" name="TextBox 3">
            <a:extLst>
              <a:ext uri="{FF2B5EF4-FFF2-40B4-BE49-F238E27FC236}">
                <a16:creationId xmlns:a16="http://schemas.microsoft.com/office/drawing/2014/main" id="{F6214572-EC98-4B2D-AFF7-2410F635FE8E}"/>
              </a:ext>
            </a:extLst>
          </p:cNvPr>
          <p:cNvSpPr txBox="1"/>
          <p:nvPr/>
        </p:nvSpPr>
        <p:spPr>
          <a:xfrm>
            <a:off x="1381125" y="2171700"/>
            <a:ext cx="6972300" cy="2599173"/>
          </a:xfrm>
          <a:prstGeom prst="rect">
            <a:avLst/>
          </a:prstGeom>
          <a:noFill/>
        </p:spPr>
        <p:txBody>
          <a:bodyPr wrap="square" rtlCol="0">
            <a:spAutoFit/>
          </a:bodyPr>
          <a:lstStyle/>
          <a:p>
            <a:pPr marL="342900" lvl="0" indent="-342900" algn="just">
              <a:lnSpc>
                <a:spcPct val="115000"/>
              </a:lnSpc>
              <a:buFont typeface="Symbol" panose="05050102010706020507" pitchFamily="18" charset="2"/>
              <a:buChar char=""/>
            </a:pPr>
            <a:r>
              <a:rPr lang="en-US" sz="1800">
                <a:effectLst/>
                <a:latin typeface="+mn-lt"/>
                <a:ea typeface="Calibri" panose="020F0502020204030204" pitchFamily="34" charset="0"/>
              </a:rPr>
              <a:t>Cài đặt thêm các phần mềm độc hại bổ sung.</a:t>
            </a:r>
          </a:p>
          <a:p>
            <a:pPr marL="342900" lvl="0" indent="-342900" algn="just">
              <a:lnSpc>
                <a:spcPct val="115000"/>
              </a:lnSpc>
              <a:buFont typeface="Symbol" panose="05050102010706020507" pitchFamily="18" charset="2"/>
              <a:buChar char=""/>
            </a:pPr>
            <a:endParaRPr lang="en-US" sz="1800">
              <a:effectLst/>
              <a:latin typeface="+mn-lt"/>
              <a:ea typeface="Calibri" panose="020F0502020204030204" pitchFamily="34" charset="0"/>
            </a:endParaRPr>
          </a:p>
          <a:p>
            <a:pPr marL="342900" lvl="0" indent="-342900" algn="just">
              <a:lnSpc>
                <a:spcPct val="115000"/>
              </a:lnSpc>
              <a:buFont typeface="Symbol" panose="05050102010706020507" pitchFamily="18" charset="2"/>
              <a:buChar char=""/>
            </a:pPr>
            <a:r>
              <a:rPr lang="en-US" sz="1800">
                <a:effectLst/>
                <a:latin typeface="+mn-lt"/>
                <a:ea typeface="Calibri" panose="020F0502020204030204" pitchFamily="34" charset="0"/>
              </a:rPr>
              <a:t>Thu thập dữ liệu cá nhân nhạy cảm.</a:t>
            </a:r>
          </a:p>
          <a:p>
            <a:pPr marL="342900" lvl="0" indent="-342900" algn="just">
              <a:lnSpc>
                <a:spcPct val="115000"/>
              </a:lnSpc>
              <a:buFont typeface="Symbol" panose="05050102010706020507" pitchFamily="18" charset="2"/>
              <a:buChar char=""/>
            </a:pPr>
            <a:endParaRPr lang="en-US" sz="1800">
              <a:effectLst/>
              <a:latin typeface="+mn-lt"/>
              <a:ea typeface="Calibri" panose="020F0502020204030204" pitchFamily="34" charset="0"/>
            </a:endParaRPr>
          </a:p>
          <a:p>
            <a:pPr marL="342900" lvl="0" indent="-342900" algn="just">
              <a:lnSpc>
                <a:spcPct val="115000"/>
              </a:lnSpc>
              <a:buFont typeface="Symbol" panose="05050102010706020507" pitchFamily="18" charset="2"/>
              <a:buChar char=""/>
            </a:pPr>
            <a:r>
              <a:rPr lang="en-US" sz="1800">
                <a:effectLst/>
                <a:latin typeface="+mn-lt"/>
                <a:ea typeface="Calibri" panose="020F0502020204030204" pitchFamily="34" charset="0"/>
              </a:rPr>
              <a:t>Ép các máy tính tham gia vào một cuộc tấn công Botnet.</a:t>
            </a:r>
          </a:p>
          <a:p>
            <a:pPr marL="342900" lvl="0" indent="-342900" algn="just">
              <a:lnSpc>
                <a:spcPct val="115000"/>
              </a:lnSpc>
              <a:buFont typeface="Symbol" panose="05050102010706020507" pitchFamily="18" charset="2"/>
              <a:buChar char=""/>
            </a:pPr>
            <a:endParaRPr lang="en-US" sz="1800">
              <a:effectLst/>
              <a:latin typeface="+mn-lt"/>
              <a:ea typeface="Calibri" panose="020F0502020204030204" pitchFamily="34" charset="0"/>
            </a:endParaRPr>
          </a:p>
          <a:p>
            <a:pPr marL="342900" lvl="0" indent="-342900" algn="just">
              <a:lnSpc>
                <a:spcPct val="115000"/>
              </a:lnSpc>
              <a:buFont typeface="Symbol" panose="05050102010706020507" pitchFamily="18" charset="2"/>
              <a:buChar char=""/>
            </a:pPr>
            <a:r>
              <a:rPr lang="en-US" sz="1800">
                <a:effectLst/>
                <a:latin typeface="+mn-lt"/>
                <a:ea typeface="Calibri" panose="020F0502020204030204" pitchFamily="34" charset="0"/>
              </a:rPr>
              <a:t>Lây lan sang các máy tính khác với tốc độ khủng khiếp.</a:t>
            </a:r>
          </a:p>
          <a:p>
            <a:pPr algn="l"/>
            <a:endParaRPr lang="en-US">
              <a:latin typeface="+mn-lt"/>
            </a:endParaRPr>
          </a:p>
        </p:txBody>
      </p:sp>
    </p:spTree>
    <p:extLst>
      <p:ext uri="{BB962C8B-B14F-4D97-AF65-F5344CB8AC3E}">
        <p14:creationId xmlns:p14="http://schemas.microsoft.com/office/powerpoint/2010/main" val="139538671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barn(inVertical)">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barn(inVertical)">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animEffect transition="in" filter="barn(inVertical)">
                                      <p:cBhvr>
                                        <p:cTn id="17" dur="500"/>
                                        <p:tgtEl>
                                          <p:spTgt spid="4">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4">
                                            <p:txEl>
                                              <p:pRg st="6" end="6"/>
                                            </p:txEl>
                                          </p:spTgt>
                                        </p:tgtEl>
                                        <p:attrNameLst>
                                          <p:attrName>style.visibility</p:attrName>
                                        </p:attrNameLst>
                                      </p:cBhvr>
                                      <p:to>
                                        <p:strVal val="visible"/>
                                      </p:to>
                                    </p:set>
                                    <p:animEffect transition="in" filter="barn(inVertical)">
                                      <p:cBhvr>
                                        <p:cTn id="22"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6947" name="Rectangle 3">
            <a:extLst>
              <a:ext uri="{FF2B5EF4-FFF2-40B4-BE49-F238E27FC236}">
                <a16:creationId xmlns:a16="http://schemas.microsoft.com/office/drawing/2014/main" id="{E39ADFF8-F883-4E85-BE39-540D4424BE13}"/>
              </a:ext>
            </a:extLst>
          </p:cNvPr>
          <p:cNvSpPr>
            <a:spLocks noChangeArrowheads="1"/>
          </p:cNvSpPr>
          <p:nvPr/>
        </p:nvSpPr>
        <p:spPr bwMode="auto">
          <a:xfrm>
            <a:off x="2057400" y="2438400"/>
            <a:ext cx="8153400" cy="1447800"/>
          </a:xfrm>
          <a:prstGeom prst="rect">
            <a:avLst/>
          </a:prstGeom>
          <a:noFill/>
          <a:ln w="9525">
            <a:noFill/>
            <a:miter lim="800000"/>
            <a:headEnd/>
            <a:tailEnd/>
          </a:ln>
          <a:effectLst/>
        </p:spPr>
        <p:txBody>
          <a:bodyPr anchor="b"/>
          <a:lstStyle/>
          <a:p>
            <a:pPr algn="ctr" eaLnBrk="1" hangingPunct="1">
              <a:defRPr/>
            </a:pPr>
            <a:endParaRPr lang="en-US" sz="4400" dirty="0">
              <a:solidFill>
                <a:schemeClr val="tx2"/>
              </a:solidFill>
              <a:effectLst>
                <a:outerShdw blurRad="38100" dist="38100" dir="2700000" algn="tl">
                  <a:srgbClr val="C0C0C0"/>
                </a:outerShdw>
              </a:effectLst>
            </a:endParaRPr>
          </a:p>
        </p:txBody>
      </p:sp>
      <p:sp>
        <p:nvSpPr>
          <p:cNvPr id="22531" name="Text Box 4">
            <a:extLst>
              <a:ext uri="{FF2B5EF4-FFF2-40B4-BE49-F238E27FC236}">
                <a16:creationId xmlns:a16="http://schemas.microsoft.com/office/drawing/2014/main" id="{8BB2EC37-B59F-4095-8C54-060111A395DA}"/>
              </a:ext>
            </a:extLst>
          </p:cNvPr>
          <p:cNvSpPr txBox="1">
            <a:spLocks noChangeArrowheads="1"/>
          </p:cNvSpPr>
          <p:nvPr/>
        </p:nvSpPr>
        <p:spPr bwMode="auto">
          <a:xfrm>
            <a:off x="2591773" y="1757925"/>
            <a:ext cx="8153400" cy="2128275"/>
          </a:xfrm>
          <a:prstGeom prst="rect">
            <a:avLst/>
          </a:prstGeom>
          <a:noFill/>
          <a:ln w="9525">
            <a:noFill/>
            <a:miter lim="800000"/>
            <a:headEnd/>
            <a:tailEnd/>
          </a:ln>
        </p:spPr>
        <p:txBody>
          <a:bodyPr wrap="square">
            <a:spAutoFit/>
          </a:bodyPr>
          <a:lstStyle/>
          <a:p>
            <a:pPr algn="ctr" defTabSz="685800" eaLnBrk="1" fontAlgn="auto" hangingPunct="1">
              <a:lnSpc>
                <a:spcPct val="90000"/>
              </a:lnSpc>
              <a:spcAft>
                <a:spcPts val="0"/>
              </a:spcAft>
              <a:defRPr/>
            </a:pPr>
            <a:r>
              <a:rPr lang="en-US" sz="4900" b="1">
                <a:effectLst>
                  <a:outerShdw blurRad="38100" dist="38100" dir="2700000" algn="tl">
                    <a:srgbClr val="C0C0C0"/>
                  </a:outerShdw>
                </a:effectLst>
                <a:latin typeface="Times New Roman" panose="02020603050405020304" pitchFamily="18" charset="0"/>
                <a:ea typeface="+mj-ea"/>
                <a:cs typeface="Times New Roman" panose="02020603050405020304" pitchFamily="18" charset="0"/>
              </a:rPr>
              <a:t>PHẦN 3: </a:t>
            </a:r>
          </a:p>
          <a:p>
            <a:pPr algn="ctr" defTabSz="685800" eaLnBrk="1" fontAlgn="auto" hangingPunct="1">
              <a:lnSpc>
                <a:spcPct val="90000"/>
              </a:lnSpc>
              <a:spcAft>
                <a:spcPts val="0"/>
              </a:spcAft>
              <a:defRPr/>
            </a:pPr>
            <a:r>
              <a:rPr lang="en-US" sz="4900" b="1">
                <a:effectLst>
                  <a:outerShdw blurRad="38100" dist="38100" dir="2700000" algn="tl">
                    <a:srgbClr val="C0C0C0"/>
                  </a:outerShdw>
                </a:effectLst>
                <a:latin typeface="Times New Roman" panose="02020603050405020304" pitchFamily="18" charset="0"/>
                <a:ea typeface="+mj-ea"/>
                <a:cs typeface="Times New Roman" panose="02020603050405020304" pitchFamily="18" charset="0"/>
              </a:rPr>
              <a:t>CÁC CUỘC TẤN CÔNG QUY MÔ LỚN</a:t>
            </a:r>
          </a:p>
        </p:txBody>
      </p:sp>
      <p:sp>
        <p:nvSpPr>
          <p:cNvPr id="9220" name="Slide Number Placeholder 3">
            <a:extLst>
              <a:ext uri="{FF2B5EF4-FFF2-40B4-BE49-F238E27FC236}">
                <a16:creationId xmlns:a16="http://schemas.microsoft.com/office/drawing/2014/main" id="{02A65540-595F-4EA4-969D-8708FB6BEF98}"/>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42D10B70-EF92-4286-960C-B25300BE49DF}" type="slidenum">
              <a:rPr lang="en-US" altLang="en-US" sz="1200">
                <a:solidFill>
                  <a:srgbClr val="B5A788"/>
                </a:solidFill>
                <a:latin typeface="Tahoma" panose="020B0604030504040204" pitchFamily="34" charset="0"/>
              </a:rPr>
              <a:pPr/>
              <a:t>18</a:t>
            </a:fld>
            <a:endParaRPr lang="en-US" altLang="en-US" sz="1200">
              <a:solidFill>
                <a:srgbClr val="B5A788"/>
              </a:solidFill>
              <a:latin typeface="Tahoma" panose="020B0604030504040204" pitchFamily="34" charset="0"/>
            </a:endParaRPr>
          </a:p>
        </p:txBody>
      </p:sp>
    </p:spTree>
    <p:extLst>
      <p:ext uri="{BB962C8B-B14F-4D97-AF65-F5344CB8AC3E}">
        <p14:creationId xmlns:p14="http://schemas.microsoft.com/office/powerpoint/2010/main" val="16972860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25E70D-F525-456D-BD1D-8F7C6ADD15E4}"/>
              </a:ext>
            </a:extLst>
          </p:cNvPr>
          <p:cNvSpPr>
            <a:spLocks noGrp="1"/>
          </p:cNvSpPr>
          <p:nvPr>
            <p:ph type="title"/>
          </p:nvPr>
        </p:nvSpPr>
        <p:spPr/>
        <p:txBody>
          <a:bodyPr/>
          <a:lstStyle/>
          <a:p>
            <a:r>
              <a:rPr lang="en-US"/>
              <a:t>ILOVEYOU</a:t>
            </a:r>
          </a:p>
        </p:txBody>
      </p:sp>
      <p:sp>
        <p:nvSpPr>
          <p:cNvPr id="3" name="Content Placeholder 2">
            <a:extLst>
              <a:ext uri="{FF2B5EF4-FFF2-40B4-BE49-F238E27FC236}">
                <a16:creationId xmlns:a16="http://schemas.microsoft.com/office/drawing/2014/main" id="{84FC6BC5-C717-4365-A44D-8499C7F58458}"/>
              </a:ext>
            </a:extLst>
          </p:cNvPr>
          <p:cNvSpPr>
            <a:spLocks noGrp="1"/>
          </p:cNvSpPr>
          <p:nvPr>
            <p:ph idx="1"/>
          </p:nvPr>
        </p:nvSpPr>
        <p:spPr/>
        <p:txBody>
          <a:bodyPr/>
          <a:lstStyle/>
          <a:p>
            <a:pPr marL="0" indent="0">
              <a:buNone/>
            </a:pPr>
            <a:r>
              <a:rPr lang="en-US"/>
              <a:t>1. ILOVEYOU là gì?</a:t>
            </a:r>
          </a:p>
        </p:txBody>
      </p:sp>
      <p:pic>
        <p:nvPicPr>
          <p:cNvPr id="6" name="Picture 5">
            <a:extLst>
              <a:ext uri="{FF2B5EF4-FFF2-40B4-BE49-F238E27FC236}">
                <a16:creationId xmlns:a16="http://schemas.microsoft.com/office/drawing/2014/main" id="{797CDAA2-98C4-41EA-AF7F-E8CD3F26A52B}"/>
              </a:ext>
            </a:extLst>
          </p:cNvPr>
          <p:cNvPicPr>
            <a:picLocks noChangeAspect="1"/>
          </p:cNvPicPr>
          <p:nvPr/>
        </p:nvPicPr>
        <p:blipFill>
          <a:blip r:embed="rId2"/>
          <a:stretch>
            <a:fillRect/>
          </a:stretch>
        </p:blipFill>
        <p:spPr>
          <a:xfrm>
            <a:off x="8116478" y="1991924"/>
            <a:ext cx="4075522" cy="2265303"/>
          </a:xfrm>
          <a:prstGeom prst="rect">
            <a:avLst/>
          </a:prstGeom>
        </p:spPr>
      </p:pic>
      <p:sp>
        <p:nvSpPr>
          <p:cNvPr id="7" name="TextBox 6">
            <a:extLst>
              <a:ext uri="{FF2B5EF4-FFF2-40B4-BE49-F238E27FC236}">
                <a16:creationId xmlns:a16="http://schemas.microsoft.com/office/drawing/2014/main" id="{08F898F7-F350-441A-B256-67339ED6373D}"/>
              </a:ext>
            </a:extLst>
          </p:cNvPr>
          <p:cNvSpPr txBox="1"/>
          <p:nvPr/>
        </p:nvSpPr>
        <p:spPr>
          <a:xfrm>
            <a:off x="961534" y="2177592"/>
            <a:ext cx="7154944" cy="923330"/>
          </a:xfrm>
          <a:prstGeom prst="rect">
            <a:avLst/>
          </a:prstGeom>
          <a:noFill/>
        </p:spPr>
        <p:txBody>
          <a:bodyPr wrap="square" rtlCol="0">
            <a:spAutoFit/>
          </a:bodyPr>
          <a:lstStyle/>
          <a:p>
            <a:pPr marL="285750" indent="-285750" algn="just">
              <a:buFont typeface="Arial" panose="020B0604020202020204" pitchFamily="34" charset="0"/>
              <a:buChar char="•"/>
            </a:pPr>
            <a:r>
              <a:rPr lang="en-US" b="1">
                <a:latin typeface="+mn-lt"/>
              </a:rPr>
              <a:t>ILOVEYOU</a:t>
            </a:r>
            <a:r>
              <a:rPr lang="en-US">
                <a:latin typeface="+mn-lt"/>
              </a:rPr>
              <a:t> (hay Love Bug, Love pak) là </a:t>
            </a:r>
            <a:r>
              <a:rPr lang="en-US" b="1">
                <a:latin typeface="+mn-lt"/>
              </a:rPr>
              <a:t>sâu máy tính </a:t>
            </a:r>
            <a:r>
              <a:rPr lang="en-US">
                <a:latin typeface="+mn-lt"/>
              </a:rPr>
              <a:t>đã lây nhiễm cho hơn </a:t>
            </a:r>
            <a:r>
              <a:rPr lang="en-US" b="1">
                <a:latin typeface="+mn-lt"/>
              </a:rPr>
              <a:t>chục triệu </a:t>
            </a:r>
            <a:r>
              <a:rPr lang="en-US">
                <a:latin typeface="+mn-lt"/>
              </a:rPr>
              <a:t>máy tính cá nhân Window bắt đầu từ ngày 5 tháng 5 năm 2000.</a:t>
            </a:r>
          </a:p>
        </p:txBody>
      </p:sp>
      <p:sp>
        <p:nvSpPr>
          <p:cNvPr id="8" name="TextBox 7">
            <a:extLst>
              <a:ext uri="{FF2B5EF4-FFF2-40B4-BE49-F238E27FC236}">
                <a16:creationId xmlns:a16="http://schemas.microsoft.com/office/drawing/2014/main" id="{210559BC-223A-4E8C-8179-CD96BE53F2CC}"/>
              </a:ext>
            </a:extLst>
          </p:cNvPr>
          <p:cNvSpPr txBox="1"/>
          <p:nvPr/>
        </p:nvSpPr>
        <p:spPr>
          <a:xfrm>
            <a:off x="961533" y="3285983"/>
            <a:ext cx="7154943" cy="646331"/>
          </a:xfrm>
          <a:prstGeom prst="rect">
            <a:avLst/>
          </a:prstGeom>
          <a:noFill/>
        </p:spPr>
        <p:txBody>
          <a:bodyPr wrap="square" rtlCol="0">
            <a:spAutoFit/>
          </a:bodyPr>
          <a:lstStyle/>
          <a:p>
            <a:pPr marL="285750" indent="-285750" algn="just">
              <a:buFont typeface="Arial" panose="020B0604020202020204" pitchFamily="34" charset="0"/>
              <a:buChar char="•"/>
            </a:pPr>
            <a:r>
              <a:rPr lang="en-US" b="1">
                <a:latin typeface="+mn-lt"/>
              </a:rPr>
              <a:t>Thủ phạm: </a:t>
            </a:r>
            <a:r>
              <a:rPr lang="en-US">
                <a:latin typeface="+mn-lt"/>
              </a:rPr>
              <a:t>Onel de Guzman (24 tuổi) một sinh viên người Philippines.</a:t>
            </a:r>
          </a:p>
        </p:txBody>
      </p:sp>
      <p:sp>
        <p:nvSpPr>
          <p:cNvPr id="9" name="TextBox 8">
            <a:extLst>
              <a:ext uri="{FF2B5EF4-FFF2-40B4-BE49-F238E27FC236}">
                <a16:creationId xmlns:a16="http://schemas.microsoft.com/office/drawing/2014/main" id="{6F1D8551-015A-43DD-A1EB-A1C41767A3EE}"/>
              </a:ext>
            </a:extLst>
          </p:cNvPr>
          <p:cNvSpPr txBox="1"/>
          <p:nvPr/>
        </p:nvSpPr>
        <p:spPr>
          <a:xfrm>
            <a:off x="961534" y="4257227"/>
            <a:ext cx="7154944" cy="646331"/>
          </a:xfrm>
          <a:prstGeom prst="rect">
            <a:avLst/>
          </a:prstGeom>
          <a:noFill/>
        </p:spPr>
        <p:txBody>
          <a:bodyPr wrap="square" rtlCol="0">
            <a:spAutoFit/>
          </a:bodyPr>
          <a:lstStyle/>
          <a:p>
            <a:pPr marL="285750" indent="-285750" algn="just">
              <a:buFont typeface="Arial" panose="020B0604020202020204" pitchFamily="34" charset="0"/>
              <a:buChar char="•"/>
            </a:pPr>
            <a:r>
              <a:rPr lang="en-US" b="1">
                <a:latin typeface="+mn-lt"/>
              </a:rPr>
              <a:t>Mục đích ban đầu: </a:t>
            </a:r>
            <a:r>
              <a:rPr lang="en-US">
                <a:latin typeface="+mn-lt"/>
              </a:rPr>
              <a:t>Thu thập tài khoản, mật khẩu của người dân Manila để anh có thể sử dụng Internet miễn phí.</a:t>
            </a:r>
          </a:p>
        </p:txBody>
      </p:sp>
      <p:sp>
        <p:nvSpPr>
          <p:cNvPr id="10" name="TextBox 9">
            <a:extLst>
              <a:ext uri="{FF2B5EF4-FFF2-40B4-BE49-F238E27FC236}">
                <a16:creationId xmlns:a16="http://schemas.microsoft.com/office/drawing/2014/main" id="{29A7BCA2-6382-4A27-8339-74920A3779A9}"/>
              </a:ext>
            </a:extLst>
          </p:cNvPr>
          <p:cNvSpPr txBox="1"/>
          <p:nvPr/>
        </p:nvSpPr>
        <p:spPr>
          <a:xfrm>
            <a:off x="961535" y="5228471"/>
            <a:ext cx="7154944" cy="646331"/>
          </a:xfrm>
          <a:prstGeom prst="rect">
            <a:avLst/>
          </a:prstGeom>
          <a:noFill/>
        </p:spPr>
        <p:txBody>
          <a:bodyPr wrap="square" rtlCol="0">
            <a:spAutoFit/>
          </a:bodyPr>
          <a:lstStyle/>
          <a:p>
            <a:pPr marL="285750" indent="-285750" algn="just">
              <a:buFont typeface="Arial" panose="020B0604020202020204" pitchFamily="34" charset="0"/>
              <a:buChar char="•"/>
            </a:pPr>
            <a:r>
              <a:rPr lang="en-US">
                <a:latin typeface="+mn-lt"/>
              </a:rPr>
              <a:t>Theo lời khai, anh ban đầu đã đặt giới hạn để virus chỉ phát tán ở Manila nhưng anh đã gỡ bỏ giới hạn này vì tò mò.</a:t>
            </a:r>
          </a:p>
        </p:txBody>
      </p:sp>
    </p:spTree>
    <p:extLst>
      <p:ext uri="{BB962C8B-B14F-4D97-AF65-F5344CB8AC3E}">
        <p14:creationId xmlns:p14="http://schemas.microsoft.com/office/powerpoint/2010/main" val="68020873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64DE4329-8EE3-4A00-9F5C-A4676BC64667}"/>
              </a:ext>
            </a:extLst>
          </p:cNvPr>
          <p:cNvSpPr>
            <a:spLocks noGrp="1"/>
          </p:cNvSpPr>
          <p:nvPr>
            <p:ph type="title"/>
          </p:nvPr>
        </p:nvSpPr>
        <p:spPr/>
        <p:txBody>
          <a:bodyPr/>
          <a:lstStyle/>
          <a:p>
            <a:pPr eaLnBrk="1" hangingPunct="1"/>
            <a:r>
              <a:rPr lang="en-US" altLang="en-US" sz="4000"/>
              <a:t>Nội dung</a:t>
            </a:r>
          </a:p>
        </p:txBody>
      </p:sp>
      <p:sp>
        <p:nvSpPr>
          <p:cNvPr id="8195" name="Rectangle 3">
            <a:extLst>
              <a:ext uri="{FF2B5EF4-FFF2-40B4-BE49-F238E27FC236}">
                <a16:creationId xmlns:a16="http://schemas.microsoft.com/office/drawing/2014/main" id="{83A51B64-5DCC-4EB9-BDA6-96975F084230}"/>
              </a:ext>
            </a:extLst>
          </p:cNvPr>
          <p:cNvSpPr>
            <a:spLocks noGrp="1"/>
          </p:cNvSpPr>
          <p:nvPr>
            <p:ph idx="1"/>
          </p:nvPr>
        </p:nvSpPr>
        <p:spPr>
          <a:xfrm>
            <a:off x="804672" y="1627188"/>
            <a:ext cx="9698228" cy="4621212"/>
          </a:xfrm>
        </p:spPr>
        <p:txBody>
          <a:bodyPr/>
          <a:lstStyle/>
          <a:p>
            <a:pPr eaLnBrk="1" hangingPunct="1"/>
            <a:r>
              <a:rPr lang="en-US" altLang="en-US" sz="3200" dirty="0">
                <a:solidFill>
                  <a:schemeClr val="tx1"/>
                </a:solidFill>
              </a:rPr>
              <a:t>Phần 1</a:t>
            </a:r>
            <a:r>
              <a:rPr lang="en-US" altLang="en-US" sz="3200">
                <a:solidFill>
                  <a:schemeClr val="tx1"/>
                </a:solidFill>
              </a:rPr>
              <a:t>: Khái niệm &amp; lịch sử của Malware</a:t>
            </a:r>
            <a:endParaRPr lang="en-US" altLang="en-US" sz="3200" dirty="0">
              <a:solidFill>
                <a:schemeClr val="tx1"/>
              </a:solidFill>
            </a:endParaRPr>
          </a:p>
          <a:p>
            <a:pPr eaLnBrk="1" hangingPunct="1"/>
            <a:r>
              <a:rPr lang="en-US" altLang="en-US" sz="3200" dirty="0">
                <a:solidFill>
                  <a:schemeClr val="tx1"/>
                </a:solidFill>
              </a:rPr>
              <a:t>Phần </a:t>
            </a:r>
            <a:r>
              <a:rPr lang="en-US" altLang="en-US" sz="3200">
                <a:solidFill>
                  <a:schemeClr val="tx1"/>
                </a:solidFill>
              </a:rPr>
              <a:t>2: Tìm hiểu về Virus, Trojan, Worm</a:t>
            </a:r>
          </a:p>
          <a:p>
            <a:pPr eaLnBrk="1" hangingPunct="1"/>
            <a:r>
              <a:rPr lang="en-US" altLang="en-US" sz="3200">
                <a:solidFill>
                  <a:schemeClr val="tx1"/>
                </a:solidFill>
              </a:rPr>
              <a:t>Phần 3: Các cuộc tấn công quy mô lớn</a:t>
            </a:r>
          </a:p>
          <a:p>
            <a:pPr eaLnBrk="1" hangingPunct="1"/>
            <a:r>
              <a:rPr lang="en-US" altLang="en-US" sz="3200">
                <a:solidFill>
                  <a:schemeClr val="tx1"/>
                </a:solidFill>
              </a:rPr>
              <a:t>Phần 4: Phương pháp phòng chống Malware</a:t>
            </a:r>
          </a:p>
          <a:p>
            <a:pPr eaLnBrk="1" hangingPunct="1"/>
            <a:r>
              <a:rPr lang="en-US" altLang="en-US" sz="3200">
                <a:solidFill>
                  <a:schemeClr val="tx1"/>
                </a:solidFill>
              </a:rPr>
              <a:t>Phần 5: Kết luận</a:t>
            </a:r>
          </a:p>
        </p:txBody>
      </p:sp>
    </p:spTree>
    <p:extLst>
      <p:ext uri="{BB962C8B-B14F-4D97-AF65-F5344CB8AC3E}">
        <p14:creationId xmlns:p14="http://schemas.microsoft.com/office/powerpoint/2010/main" val="422552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8195">
                                            <p:txEl>
                                              <p:pRg st="0" end="0"/>
                                            </p:txEl>
                                          </p:spTgt>
                                        </p:tgtEl>
                                        <p:attrNameLst>
                                          <p:attrName>style.visibility</p:attrName>
                                        </p:attrNameLst>
                                      </p:cBhvr>
                                      <p:to>
                                        <p:strVal val="visible"/>
                                      </p:to>
                                    </p:set>
                                    <p:animEffect transition="in" filter="wipe(left)">
                                      <p:cBhvr>
                                        <p:cTn id="7" dur="500"/>
                                        <p:tgtEl>
                                          <p:spTgt spid="819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8195">
                                            <p:txEl>
                                              <p:pRg st="1" end="1"/>
                                            </p:txEl>
                                          </p:spTgt>
                                        </p:tgtEl>
                                        <p:attrNameLst>
                                          <p:attrName>style.visibility</p:attrName>
                                        </p:attrNameLst>
                                      </p:cBhvr>
                                      <p:to>
                                        <p:strVal val="visible"/>
                                      </p:to>
                                    </p:set>
                                    <p:animEffect transition="in" filter="wipe(left)">
                                      <p:cBhvr>
                                        <p:cTn id="12" dur="500"/>
                                        <p:tgtEl>
                                          <p:spTgt spid="819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8195">
                                            <p:txEl>
                                              <p:pRg st="2" end="2"/>
                                            </p:txEl>
                                          </p:spTgt>
                                        </p:tgtEl>
                                        <p:attrNameLst>
                                          <p:attrName>style.visibility</p:attrName>
                                        </p:attrNameLst>
                                      </p:cBhvr>
                                      <p:to>
                                        <p:strVal val="visible"/>
                                      </p:to>
                                    </p:set>
                                    <p:animEffect transition="in" filter="wipe(left)">
                                      <p:cBhvr>
                                        <p:cTn id="17" dur="500"/>
                                        <p:tgtEl>
                                          <p:spTgt spid="819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8195">
                                            <p:txEl>
                                              <p:pRg st="3" end="3"/>
                                            </p:txEl>
                                          </p:spTgt>
                                        </p:tgtEl>
                                        <p:attrNameLst>
                                          <p:attrName>style.visibility</p:attrName>
                                        </p:attrNameLst>
                                      </p:cBhvr>
                                      <p:to>
                                        <p:strVal val="visible"/>
                                      </p:to>
                                    </p:set>
                                    <p:animEffect transition="in" filter="wipe(left)">
                                      <p:cBhvr>
                                        <p:cTn id="22" dur="500"/>
                                        <p:tgtEl>
                                          <p:spTgt spid="819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8195">
                                            <p:txEl>
                                              <p:pRg st="4" end="4"/>
                                            </p:txEl>
                                          </p:spTgt>
                                        </p:tgtEl>
                                        <p:attrNameLst>
                                          <p:attrName>style.visibility</p:attrName>
                                        </p:attrNameLst>
                                      </p:cBhvr>
                                      <p:to>
                                        <p:strVal val="visible"/>
                                      </p:to>
                                    </p:set>
                                    <p:animEffect transition="in" filter="wipe(left)">
                                      <p:cBhvr>
                                        <p:cTn id="27" dur="500"/>
                                        <p:tgtEl>
                                          <p:spTgt spid="819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1F48ED-B314-41A4-AEA4-9878A8CB47B4}"/>
              </a:ext>
            </a:extLst>
          </p:cNvPr>
          <p:cNvSpPr>
            <a:spLocks noGrp="1"/>
          </p:cNvSpPr>
          <p:nvPr>
            <p:ph type="title"/>
          </p:nvPr>
        </p:nvSpPr>
        <p:spPr/>
        <p:txBody>
          <a:bodyPr/>
          <a:lstStyle/>
          <a:p>
            <a:r>
              <a:rPr lang="en-US"/>
              <a:t>ILOVEYOU</a:t>
            </a:r>
          </a:p>
        </p:txBody>
      </p:sp>
      <p:sp>
        <p:nvSpPr>
          <p:cNvPr id="3" name="Content Placeholder 2">
            <a:extLst>
              <a:ext uri="{FF2B5EF4-FFF2-40B4-BE49-F238E27FC236}">
                <a16:creationId xmlns:a16="http://schemas.microsoft.com/office/drawing/2014/main" id="{33EB939D-3EA1-4EB9-8E73-B5A3F7E9F10A}"/>
              </a:ext>
            </a:extLst>
          </p:cNvPr>
          <p:cNvSpPr>
            <a:spLocks noGrp="1"/>
          </p:cNvSpPr>
          <p:nvPr>
            <p:ph idx="1"/>
          </p:nvPr>
        </p:nvSpPr>
        <p:spPr/>
        <p:txBody>
          <a:bodyPr/>
          <a:lstStyle/>
          <a:p>
            <a:pPr marL="0" indent="0">
              <a:buNone/>
            </a:pPr>
            <a:r>
              <a:rPr lang="en-US"/>
              <a:t>2. Phương thức phát tán, tấn công</a:t>
            </a:r>
          </a:p>
        </p:txBody>
      </p:sp>
      <p:pic>
        <p:nvPicPr>
          <p:cNvPr id="4" name="Picture 3">
            <a:extLst>
              <a:ext uri="{FF2B5EF4-FFF2-40B4-BE49-F238E27FC236}">
                <a16:creationId xmlns:a16="http://schemas.microsoft.com/office/drawing/2014/main" id="{5DCBA479-5BDD-4FA1-9747-9FD2D35A10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01125" y="1924050"/>
            <a:ext cx="3190875" cy="3009900"/>
          </a:xfrm>
          <a:prstGeom prst="rect">
            <a:avLst/>
          </a:prstGeom>
        </p:spPr>
      </p:pic>
      <p:sp>
        <p:nvSpPr>
          <p:cNvPr id="5" name="TextBox 4">
            <a:extLst>
              <a:ext uri="{FF2B5EF4-FFF2-40B4-BE49-F238E27FC236}">
                <a16:creationId xmlns:a16="http://schemas.microsoft.com/office/drawing/2014/main" id="{9E22C3D2-8171-4C19-95AC-95600D976C29}"/>
              </a:ext>
            </a:extLst>
          </p:cNvPr>
          <p:cNvSpPr txBox="1"/>
          <p:nvPr/>
        </p:nvSpPr>
        <p:spPr>
          <a:xfrm>
            <a:off x="1159497" y="1924050"/>
            <a:ext cx="7334054" cy="646331"/>
          </a:xfrm>
          <a:prstGeom prst="rect">
            <a:avLst/>
          </a:prstGeom>
          <a:noFill/>
        </p:spPr>
        <p:txBody>
          <a:bodyPr wrap="square" rtlCol="0">
            <a:spAutoFit/>
          </a:bodyPr>
          <a:lstStyle/>
          <a:p>
            <a:pPr marL="285750" indent="-285750" algn="just">
              <a:buFont typeface="Arial" panose="020B0604020202020204" pitchFamily="34" charset="0"/>
              <a:buChar char="•"/>
            </a:pPr>
            <a:r>
              <a:rPr lang="en-US">
                <a:latin typeface="+mn-lt"/>
              </a:rPr>
              <a:t>File chứa Virus ILOVEYOU được đính kèm vào một email dưới dạng một bức thư tình.</a:t>
            </a:r>
          </a:p>
        </p:txBody>
      </p:sp>
      <p:sp>
        <p:nvSpPr>
          <p:cNvPr id="6" name="TextBox 5">
            <a:extLst>
              <a:ext uri="{FF2B5EF4-FFF2-40B4-BE49-F238E27FC236}">
                <a16:creationId xmlns:a16="http://schemas.microsoft.com/office/drawing/2014/main" id="{1D229D3D-A83D-44AA-9485-BB2AE86CCB9D}"/>
              </a:ext>
            </a:extLst>
          </p:cNvPr>
          <p:cNvSpPr txBox="1"/>
          <p:nvPr/>
        </p:nvSpPr>
        <p:spPr>
          <a:xfrm>
            <a:off x="1159497" y="2678331"/>
            <a:ext cx="7334054" cy="923330"/>
          </a:xfrm>
          <a:prstGeom prst="rect">
            <a:avLst/>
          </a:prstGeom>
          <a:noFill/>
        </p:spPr>
        <p:txBody>
          <a:bodyPr wrap="square" rtlCol="0">
            <a:spAutoFit/>
          </a:bodyPr>
          <a:lstStyle/>
          <a:p>
            <a:pPr marL="285750" indent="-285750" algn="just">
              <a:buFont typeface="Arial" panose="020B0604020202020204" pitchFamily="34" charset="0"/>
              <a:buChar char="•"/>
            </a:pPr>
            <a:r>
              <a:rPr lang="en-US">
                <a:latin typeface="+mn-lt"/>
              </a:rPr>
              <a:t>Tên file là LOVE-LETTER-FOR-YOU.TXT.vbs. Khi tải xuống, đuôi .vbs sẽ bị ẩn đi. Người dùng sẽ lầm tưởng đây chỉ là một file .txt thông thường và mở nó ra khiến các dòng mã độc được khởi động.</a:t>
            </a:r>
          </a:p>
        </p:txBody>
      </p:sp>
      <p:sp>
        <p:nvSpPr>
          <p:cNvPr id="8" name="TextBox 7">
            <a:extLst>
              <a:ext uri="{FF2B5EF4-FFF2-40B4-BE49-F238E27FC236}">
                <a16:creationId xmlns:a16="http://schemas.microsoft.com/office/drawing/2014/main" id="{63E0A428-E40B-4733-91FE-9B7874210187}"/>
              </a:ext>
            </a:extLst>
          </p:cNvPr>
          <p:cNvSpPr txBox="1"/>
          <p:nvPr/>
        </p:nvSpPr>
        <p:spPr>
          <a:xfrm>
            <a:off x="1159497" y="3709611"/>
            <a:ext cx="7418895" cy="1754326"/>
          </a:xfrm>
          <a:prstGeom prst="rect">
            <a:avLst/>
          </a:prstGeom>
          <a:noFill/>
        </p:spPr>
        <p:txBody>
          <a:bodyPr wrap="square" rtlCol="0">
            <a:spAutoFit/>
          </a:bodyPr>
          <a:lstStyle/>
          <a:p>
            <a:pPr marL="285750" indent="-285750" algn="just">
              <a:buFont typeface="Arial" panose="020B0604020202020204" pitchFamily="34" charset="0"/>
              <a:buChar char="•"/>
            </a:pPr>
            <a:r>
              <a:rPr lang="en-US">
                <a:latin typeface="+mn-lt"/>
              </a:rPr>
              <a:t>Virus ILOVEYOU bắt đầu quá trình nhân bản lên các file phổ biến thời bấy giờ:</a:t>
            </a:r>
          </a:p>
          <a:p>
            <a:pPr marL="742950" lvl="1" indent="-285750" algn="just">
              <a:buFont typeface="Courier New" panose="02070309020205020404" pitchFamily="49" charset="0"/>
              <a:buChar char="o"/>
            </a:pPr>
            <a:r>
              <a:rPr lang="en-US">
                <a:latin typeface="+mn-lt"/>
              </a:rPr>
              <a:t>File gốc sẽ bị xóa hoặc ẩn đi.</a:t>
            </a:r>
          </a:p>
          <a:p>
            <a:pPr marL="742950" lvl="1" indent="-285750" algn="just">
              <a:buFont typeface="Courier New" panose="02070309020205020404" pitchFamily="49" charset="0"/>
              <a:buChar char="o"/>
            </a:pPr>
            <a:r>
              <a:rPr lang="en-US">
                <a:latin typeface="+mn-lt"/>
              </a:rPr>
              <a:t>Một bản sao mới nhưng có đuôi là .vbs sẽ thay thế file gốc.</a:t>
            </a:r>
          </a:p>
          <a:p>
            <a:pPr marL="742950" lvl="1" indent="-285750" algn="just">
              <a:buFont typeface="Courier New" panose="02070309020205020404" pitchFamily="49" charset="0"/>
              <a:buChar char="o"/>
            </a:pPr>
            <a:r>
              <a:rPr lang="en-US">
                <a:latin typeface="+mn-lt"/>
              </a:rPr>
              <a:t>Các bản sao .vbs đều chứa mã độc nên sẽ tiếp tục lây lan khi được mở ra.</a:t>
            </a:r>
          </a:p>
        </p:txBody>
      </p:sp>
    </p:spTree>
    <p:extLst>
      <p:ext uri="{BB962C8B-B14F-4D97-AF65-F5344CB8AC3E}">
        <p14:creationId xmlns:p14="http://schemas.microsoft.com/office/powerpoint/2010/main" val="371188229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1000"/>
                                        <p:tgtEl>
                                          <p:spTgt spid="6"/>
                                        </p:tgtEl>
                                      </p:cBhvr>
                                    </p:animEffect>
                                    <p:anim calcmode="lin" valueType="num">
                                      <p:cBhvr>
                                        <p:cTn id="20" dur="1000" fill="hold"/>
                                        <p:tgtEl>
                                          <p:spTgt spid="6"/>
                                        </p:tgtEl>
                                        <p:attrNameLst>
                                          <p:attrName>ppt_x</p:attrName>
                                        </p:attrNameLst>
                                      </p:cBhvr>
                                      <p:tavLst>
                                        <p:tav tm="0">
                                          <p:val>
                                            <p:strVal val="#ppt_x"/>
                                          </p:val>
                                        </p:tav>
                                        <p:tav tm="100000">
                                          <p:val>
                                            <p:strVal val="#ppt_x"/>
                                          </p:val>
                                        </p:tav>
                                      </p:tavLst>
                                    </p:anim>
                                    <p:anim calcmode="lin" valueType="num">
                                      <p:cBhvr>
                                        <p:cTn id="21"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8">
                                            <p:txEl>
                                              <p:pRg st="0" end="0"/>
                                            </p:txEl>
                                          </p:spTgt>
                                        </p:tgtEl>
                                        <p:attrNameLst>
                                          <p:attrName>style.visibility</p:attrName>
                                        </p:attrNameLst>
                                      </p:cBhvr>
                                      <p:to>
                                        <p:strVal val="visible"/>
                                      </p:to>
                                    </p:set>
                                    <p:animEffect transition="in" filter="fade">
                                      <p:cBhvr>
                                        <p:cTn id="26" dur="1000"/>
                                        <p:tgtEl>
                                          <p:spTgt spid="8">
                                            <p:txEl>
                                              <p:pRg st="0" end="0"/>
                                            </p:txEl>
                                          </p:spTgt>
                                        </p:tgtEl>
                                      </p:cBhvr>
                                    </p:animEffect>
                                    <p:anim calcmode="lin" valueType="num">
                                      <p:cBhvr>
                                        <p:cTn id="2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28" dur="10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nodeType="clickEffect">
                                  <p:stCondLst>
                                    <p:cond delay="0"/>
                                  </p:stCondLst>
                                  <p:childTnLst>
                                    <p:set>
                                      <p:cBhvr>
                                        <p:cTn id="32" dur="1" fill="hold">
                                          <p:stCondLst>
                                            <p:cond delay="0"/>
                                          </p:stCondLst>
                                        </p:cTn>
                                        <p:tgtEl>
                                          <p:spTgt spid="8">
                                            <p:txEl>
                                              <p:pRg st="1" end="1"/>
                                            </p:txEl>
                                          </p:spTgt>
                                        </p:tgtEl>
                                        <p:attrNameLst>
                                          <p:attrName>style.visibility</p:attrName>
                                        </p:attrNameLst>
                                      </p:cBhvr>
                                      <p:to>
                                        <p:strVal val="visible"/>
                                      </p:to>
                                    </p:set>
                                    <p:animEffect transition="in" filter="fade">
                                      <p:cBhvr>
                                        <p:cTn id="33" dur="1000"/>
                                        <p:tgtEl>
                                          <p:spTgt spid="8">
                                            <p:txEl>
                                              <p:pRg st="1" end="1"/>
                                            </p:txEl>
                                          </p:spTgt>
                                        </p:tgtEl>
                                      </p:cBhvr>
                                    </p:animEffect>
                                    <p:anim calcmode="lin" valueType="num">
                                      <p:cBhvr>
                                        <p:cTn id="34" dur="1000" fill="hold"/>
                                        <p:tgtEl>
                                          <p:spTgt spid="8">
                                            <p:txEl>
                                              <p:pRg st="1" end="1"/>
                                            </p:txEl>
                                          </p:spTgt>
                                        </p:tgtEl>
                                        <p:attrNameLst>
                                          <p:attrName>ppt_x</p:attrName>
                                        </p:attrNameLst>
                                      </p:cBhvr>
                                      <p:tavLst>
                                        <p:tav tm="0">
                                          <p:val>
                                            <p:strVal val="#ppt_x"/>
                                          </p:val>
                                        </p:tav>
                                        <p:tav tm="100000">
                                          <p:val>
                                            <p:strVal val="#ppt_x"/>
                                          </p:val>
                                        </p:tav>
                                      </p:tavLst>
                                    </p:anim>
                                    <p:anim calcmode="lin" valueType="num">
                                      <p:cBhvr>
                                        <p:cTn id="35" dur="1000" fill="hold"/>
                                        <p:tgtEl>
                                          <p:spTgt spid="8">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nodeType="clickEffect">
                                  <p:stCondLst>
                                    <p:cond delay="0"/>
                                  </p:stCondLst>
                                  <p:childTnLst>
                                    <p:set>
                                      <p:cBhvr>
                                        <p:cTn id="39" dur="1" fill="hold">
                                          <p:stCondLst>
                                            <p:cond delay="0"/>
                                          </p:stCondLst>
                                        </p:cTn>
                                        <p:tgtEl>
                                          <p:spTgt spid="8">
                                            <p:txEl>
                                              <p:pRg st="2" end="2"/>
                                            </p:txEl>
                                          </p:spTgt>
                                        </p:tgtEl>
                                        <p:attrNameLst>
                                          <p:attrName>style.visibility</p:attrName>
                                        </p:attrNameLst>
                                      </p:cBhvr>
                                      <p:to>
                                        <p:strVal val="visible"/>
                                      </p:to>
                                    </p:set>
                                    <p:animEffect transition="in" filter="fade">
                                      <p:cBhvr>
                                        <p:cTn id="40" dur="1000"/>
                                        <p:tgtEl>
                                          <p:spTgt spid="8">
                                            <p:txEl>
                                              <p:pRg st="2" end="2"/>
                                            </p:txEl>
                                          </p:spTgt>
                                        </p:tgtEl>
                                      </p:cBhvr>
                                    </p:animEffect>
                                    <p:anim calcmode="lin" valueType="num">
                                      <p:cBhvr>
                                        <p:cTn id="41" dur="1000" fill="hold"/>
                                        <p:tgtEl>
                                          <p:spTgt spid="8">
                                            <p:txEl>
                                              <p:pRg st="2" end="2"/>
                                            </p:txEl>
                                          </p:spTgt>
                                        </p:tgtEl>
                                        <p:attrNameLst>
                                          <p:attrName>ppt_x</p:attrName>
                                        </p:attrNameLst>
                                      </p:cBhvr>
                                      <p:tavLst>
                                        <p:tav tm="0">
                                          <p:val>
                                            <p:strVal val="#ppt_x"/>
                                          </p:val>
                                        </p:tav>
                                        <p:tav tm="100000">
                                          <p:val>
                                            <p:strVal val="#ppt_x"/>
                                          </p:val>
                                        </p:tav>
                                      </p:tavLst>
                                    </p:anim>
                                    <p:anim calcmode="lin" valueType="num">
                                      <p:cBhvr>
                                        <p:cTn id="42" dur="1000" fill="hold"/>
                                        <p:tgtEl>
                                          <p:spTgt spid="8">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42" presetClass="entr" presetSubtype="0" fill="hold" nodeType="clickEffect">
                                  <p:stCondLst>
                                    <p:cond delay="0"/>
                                  </p:stCondLst>
                                  <p:childTnLst>
                                    <p:set>
                                      <p:cBhvr>
                                        <p:cTn id="46" dur="1" fill="hold">
                                          <p:stCondLst>
                                            <p:cond delay="0"/>
                                          </p:stCondLst>
                                        </p:cTn>
                                        <p:tgtEl>
                                          <p:spTgt spid="8">
                                            <p:txEl>
                                              <p:pRg st="3" end="3"/>
                                            </p:txEl>
                                          </p:spTgt>
                                        </p:tgtEl>
                                        <p:attrNameLst>
                                          <p:attrName>style.visibility</p:attrName>
                                        </p:attrNameLst>
                                      </p:cBhvr>
                                      <p:to>
                                        <p:strVal val="visible"/>
                                      </p:to>
                                    </p:set>
                                    <p:animEffect transition="in" filter="fade">
                                      <p:cBhvr>
                                        <p:cTn id="47" dur="1000"/>
                                        <p:tgtEl>
                                          <p:spTgt spid="8">
                                            <p:txEl>
                                              <p:pRg st="3" end="3"/>
                                            </p:txEl>
                                          </p:spTgt>
                                        </p:tgtEl>
                                      </p:cBhvr>
                                    </p:animEffect>
                                    <p:anim calcmode="lin" valueType="num">
                                      <p:cBhvr>
                                        <p:cTn id="48" dur="1000" fill="hold"/>
                                        <p:tgtEl>
                                          <p:spTgt spid="8">
                                            <p:txEl>
                                              <p:pRg st="3" end="3"/>
                                            </p:txEl>
                                          </p:spTgt>
                                        </p:tgtEl>
                                        <p:attrNameLst>
                                          <p:attrName>ppt_x</p:attrName>
                                        </p:attrNameLst>
                                      </p:cBhvr>
                                      <p:tavLst>
                                        <p:tav tm="0">
                                          <p:val>
                                            <p:strVal val="#ppt_x"/>
                                          </p:val>
                                        </p:tav>
                                        <p:tav tm="100000">
                                          <p:val>
                                            <p:strVal val="#ppt_x"/>
                                          </p:val>
                                        </p:tav>
                                      </p:tavLst>
                                    </p:anim>
                                    <p:anim calcmode="lin" valueType="num">
                                      <p:cBhvr>
                                        <p:cTn id="49" dur="1000" fill="hold"/>
                                        <p:tgtEl>
                                          <p:spTgt spid="8">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DF9CE0-3CB6-4A0F-865D-E91318ACCC5A}"/>
              </a:ext>
            </a:extLst>
          </p:cNvPr>
          <p:cNvSpPr>
            <a:spLocks noGrp="1"/>
          </p:cNvSpPr>
          <p:nvPr>
            <p:ph type="title"/>
          </p:nvPr>
        </p:nvSpPr>
        <p:spPr/>
        <p:txBody>
          <a:bodyPr/>
          <a:lstStyle/>
          <a:p>
            <a:r>
              <a:rPr lang="en-US"/>
              <a:t>ILOVEYOU</a:t>
            </a:r>
          </a:p>
        </p:txBody>
      </p:sp>
      <p:pic>
        <p:nvPicPr>
          <p:cNvPr id="4" name="Picture 3">
            <a:extLst>
              <a:ext uri="{FF2B5EF4-FFF2-40B4-BE49-F238E27FC236}">
                <a16:creationId xmlns:a16="http://schemas.microsoft.com/office/drawing/2014/main" id="{745D5EC1-591D-4107-8A5B-CB6EA9EA9F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8426" y="1433856"/>
            <a:ext cx="8728879" cy="3779168"/>
          </a:xfrm>
          <a:prstGeom prst="rect">
            <a:avLst/>
          </a:prstGeom>
        </p:spPr>
      </p:pic>
      <p:sp>
        <p:nvSpPr>
          <p:cNvPr id="5" name="TextBox 4">
            <a:extLst>
              <a:ext uri="{FF2B5EF4-FFF2-40B4-BE49-F238E27FC236}">
                <a16:creationId xmlns:a16="http://schemas.microsoft.com/office/drawing/2014/main" id="{5CF843CD-5EFF-4CA1-83D6-C7F0CDE40F93}"/>
              </a:ext>
            </a:extLst>
          </p:cNvPr>
          <p:cNvSpPr txBox="1"/>
          <p:nvPr/>
        </p:nvSpPr>
        <p:spPr>
          <a:xfrm>
            <a:off x="3685880" y="5863472"/>
            <a:ext cx="6014301" cy="369332"/>
          </a:xfrm>
          <a:prstGeom prst="rect">
            <a:avLst/>
          </a:prstGeom>
          <a:noFill/>
        </p:spPr>
        <p:txBody>
          <a:bodyPr wrap="square" rtlCol="0">
            <a:spAutoFit/>
          </a:bodyPr>
          <a:lstStyle/>
          <a:p>
            <a:pPr algn="l"/>
            <a:r>
              <a:rPr lang="en-US">
                <a:latin typeface="+mn-lt"/>
              </a:rPr>
              <a:t>Thư mục trước khi bị tấn công bởi Virus.</a:t>
            </a:r>
          </a:p>
        </p:txBody>
      </p:sp>
      <p:pic>
        <p:nvPicPr>
          <p:cNvPr id="6" name="Picture 5">
            <a:extLst>
              <a:ext uri="{FF2B5EF4-FFF2-40B4-BE49-F238E27FC236}">
                <a16:creationId xmlns:a16="http://schemas.microsoft.com/office/drawing/2014/main" id="{3DD7A505-92FF-4905-9477-431B0B25E3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38426" y="1433856"/>
            <a:ext cx="8728879" cy="3909890"/>
          </a:xfrm>
          <a:prstGeom prst="rect">
            <a:avLst/>
          </a:prstGeom>
        </p:spPr>
      </p:pic>
      <p:sp>
        <p:nvSpPr>
          <p:cNvPr id="7" name="TextBox 6">
            <a:extLst>
              <a:ext uri="{FF2B5EF4-FFF2-40B4-BE49-F238E27FC236}">
                <a16:creationId xmlns:a16="http://schemas.microsoft.com/office/drawing/2014/main" id="{73D19009-E7BE-4E5A-9CC2-BD305A5C62BA}"/>
              </a:ext>
            </a:extLst>
          </p:cNvPr>
          <p:cNvSpPr txBox="1"/>
          <p:nvPr/>
        </p:nvSpPr>
        <p:spPr>
          <a:xfrm>
            <a:off x="3685880" y="5863472"/>
            <a:ext cx="4392891" cy="369332"/>
          </a:xfrm>
          <a:prstGeom prst="rect">
            <a:avLst/>
          </a:prstGeom>
          <a:noFill/>
        </p:spPr>
        <p:txBody>
          <a:bodyPr wrap="square" rtlCol="0">
            <a:spAutoFit/>
          </a:bodyPr>
          <a:lstStyle/>
          <a:p>
            <a:pPr algn="l"/>
            <a:r>
              <a:rPr lang="en-US">
                <a:latin typeface="+mn-lt"/>
              </a:rPr>
              <a:t>Thư mục sau khi bị tấn công bởi Virus.</a:t>
            </a:r>
          </a:p>
        </p:txBody>
      </p:sp>
      <p:pic>
        <p:nvPicPr>
          <p:cNvPr id="8" name="Picture 7">
            <a:extLst>
              <a:ext uri="{FF2B5EF4-FFF2-40B4-BE49-F238E27FC236}">
                <a16:creationId xmlns:a16="http://schemas.microsoft.com/office/drawing/2014/main" id="{57C7BA31-9DBB-4F87-8E85-534C3B06C0E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638426" y="1433856"/>
            <a:ext cx="8728879" cy="3910064"/>
          </a:xfrm>
          <a:prstGeom prst="rect">
            <a:avLst/>
          </a:prstGeom>
        </p:spPr>
      </p:pic>
      <p:sp>
        <p:nvSpPr>
          <p:cNvPr id="9" name="TextBox 8">
            <a:extLst>
              <a:ext uri="{FF2B5EF4-FFF2-40B4-BE49-F238E27FC236}">
                <a16:creationId xmlns:a16="http://schemas.microsoft.com/office/drawing/2014/main" id="{96CA006D-AD2C-4551-84B1-E09914086D5E}"/>
              </a:ext>
            </a:extLst>
          </p:cNvPr>
          <p:cNvSpPr txBox="1"/>
          <p:nvPr/>
        </p:nvSpPr>
        <p:spPr>
          <a:xfrm>
            <a:off x="3685880" y="5863472"/>
            <a:ext cx="6410228" cy="369332"/>
          </a:xfrm>
          <a:prstGeom prst="rect">
            <a:avLst/>
          </a:prstGeom>
          <a:noFill/>
        </p:spPr>
        <p:txBody>
          <a:bodyPr wrap="square" rtlCol="0">
            <a:spAutoFit/>
          </a:bodyPr>
          <a:lstStyle/>
          <a:p>
            <a:pPr algn="l"/>
            <a:r>
              <a:rPr lang="en-US">
                <a:latin typeface="+mn-lt"/>
              </a:rPr>
              <a:t>Thư mục sau khi tắt tính năng ẩn tệp và ẩn đuôi định danh.</a:t>
            </a:r>
          </a:p>
        </p:txBody>
      </p:sp>
    </p:spTree>
    <p:extLst>
      <p:ext uri="{BB962C8B-B14F-4D97-AF65-F5344CB8AC3E}">
        <p14:creationId xmlns:p14="http://schemas.microsoft.com/office/powerpoint/2010/main" val="24971386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randombar(horizontal)">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xit" presetSubtype="10" fill="hold" nodeType="clickEffect">
                                  <p:stCondLst>
                                    <p:cond delay="0"/>
                                  </p:stCondLst>
                                  <p:childTnLst>
                                    <p:animEffect transition="out" filter="randombar(horizontal)">
                                      <p:cBhvr>
                                        <p:cTn id="14" dur="500"/>
                                        <p:tgtEl>
                                          <p:spTgt spid="4"/>
                                        </p:tgtEl>
                                      </p:cBhvr>
                                    </p:animEffect>
                                    <p:set>
                                      <p:cBhvr>
                                        <p:cTn id="15" dur="1" fill="hold">
                                          <p:stCondLst>
                                            <p:cond delay="499"/>
                                          </p:stCondLst>
                                        </p:cTn>
                                        <p:tgtEl>
                                          <p:spTgt spid="4"/>
                                        </p:tgtEl>
                                        <p:attrNameLst>
                                          <p:attrName>style.visibility</p:attrName>
                                        </p:attrNameLst>
                                      </p:cBhvr>
                                      <p:to>
                                        <p:strVal val="hidden"/>
                                      </p:to>
                                    </p:set>
                                  </p:childTnLst>
                                </p:cTn>
                              </p:par>
                              <p:par>
                                <p:cTn id="16" presetID="14" presetClass="exit" presetSubtype="10" fill="hold" grpId="1" nodeType="withEffect">
                                  <p:stCondLst>
                                    <p:cond delay="0"/>
                                  </p:stCondLst>
                                  <p:childTnLst>
                                    <p:animEffect transition="out" filter="randombar(horizontal)">
                                      <p:cBhvr>
                                        <p:cTn id="17" dur="500"/>
                                        <p:tgtEl>
                                          <p:spTgt spid="5"/>
                                        </p:tgtEl>
                                      </p:cBhvr>
                                    </p:animEffect>
                                    <p:set>
                                      <p:cBhvr>
                                        <p:cTn id="18" dur="1" fill="hold">
                                          <p:stCondLst>
                                            <p:cond delay="499"/>
                                          </p:stCondLst>
                                        </p:cTn>
                                        <p:tgtEl>
                                          <p:spTgt spid="5"/>
                                        </p:tgtEl>
                                        <p:attrNameLst>
                                          <p:attrName>style.visibility</p:attrName>
                                        </p:attrNameLst>
                                      </p:cBhvr>
                                      <p:to>
                                        <p:strVal val="hidden"/>
                                      </p:to>
                                    </p:set>
                                  </p:childTnLst>
                                </p:cTn>
                              </p:par>
                              <p:par>
                                <p:cTn id="19" presetID="14" presetClass="entr" presetSubtype="1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randombar(horizontal)">
                                      <p:cBhvr>
                                        <p:cTn id="21" dur="500"/>
                                        <p:tgtEl>
                                          <p:spTgt spid="6"/>
                                        </p:tgtEl>
                                      </p:cBhvr>
                                    </p:animEffect>
                                  </p:childTnLst>
                                </p:cTn>
                              </p:par>
                              <p:par>
                                <p:cTn id="22" presetID="14" presetClass="entr" presetSubtype="10" fill="hold" grpId="0"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randombar(horizontal)">
                                      <p:cBhvr>
                                        <p:cTn id="24" dur="500"/>
                                        <p:tgtEl>
                                          <p:spTgt spid="7"/>
                                        </p:tgtEl>
                                      </p:cBhvr>
                                    </p:animEffect>
                                  </p:childTnLst>
                                </p:cTn>
                              </p:par>
                            </p:childTnLst>
                          </p:cTn>
                        </p:par>
                      </p:childTnLst>
                    </p:cTn>
                  </p:par>
                  <p:par>
                    <p:cTn id="25" fill="hold">
                      <p:stCondLst>
                        <p:cond delay="indefinite"/>
                      </p:stCondLst>
                      <p:childTnLst>
                        <p:par>
                          <p:cTn id="26" fill="hold">
                            <p:stCondLst>
                              <p:cond delay="0"/>
                            </p:stCondLst>
                            <p:childTnLst>
                              <p:par>
                                <p:cTn id="27" presetID="14" presetClass="exit" presetSubtype="10" fill="hold" nodeType="clickEffect">
                                  <p:stCondLst>
                                    <p:cond delay="0"/>
                                  </p:stCondLst>
                                  <p:childTnLst>
                                    <p:animEffect transition="out" filter="randombar(horizontal)">
                                      <p:cBhvr>
                                        <p:cTn id="28" dur="500"/>
                                        <p:tgtEl>
                                          <p:spTgt spid="6"/>
                                        </p:tgtEl>
                                      </p:cBhvr>
                                    </p:animEffect>
                                    <p:set>
                                      <p:cBhvr>
                                        <p:cTn id="29" dur="1" fill="hold">
                                          <p:stCondLst>
                                            <p:cond delay="499"/>
                                          </p:stCondLst>
                                        </p:cTn>
                                        <p:tgtEl>
                                          <p:spTgt spid="6"/>
                                        </p:tgtEl>
                                        <p:attrNameLst>
                                          <p:attrName>style.visibility</p:attrName>
                                        </p:attrNameLst>
                                      </p:cBhvr>
                                      <p:to>
                                        <p:strVal val="hidden"/>
                                      </p:to>
                                    </p:set>
                                  </p:childTnLst>
                                </p:cTn>
                              </p:par>
                              <p:par>
                                <p:cTn id="30" presetID="14" presetClass="exit" presetSubtype="10" fill="hold" grpId="1" nodeType="withEffect">
                                  <p:stCondLst>
                                    <p:cond delay="0"/>
                                  </p:stCondLst>
                                  <p:childTnLst>
                                    <p:animEffect transition="out" filter="randombar(horizontal)">
                                      <p:cBhvr>
                                        <p:cTn id="31" dur="500"/>
                                        <p:tgtEl>
                                          <p:spTgt spid="7"/>
                                        </p:tgtEl>
                                      </p:cBhvr>
                                    </p:animEffect>
                                    <p:set>
                                      <p:cBhvr>
                                        <p:cTn id="32" dur="1" fill="hold">
                                          <p:stCondLst>
                                            <p:cond delay="499"/>
                                          </p:stCondLst>
                                        </p:cTn>
                                        <p:tgtEl>
                                          <p:spTgt spid="7"/>
                                        </p:tgtEl>
                                        <p:attrNameLst>
                                          <p:attrName>style.visibility</p:attrName>
                                        </p:attrNameLst>
                                      </p:cBhvr>
                                      <p:to>
                                        <p:strVal val="hidden"/>
                                      </p:to>
                                    </p:set>
                                  </p:childTnLst>
                                </p:cTn>
                              </p:par>
                              <p:par>
                                <p:cTn id="33" presetID="14" presetClass="entr" presetSubtype="10" fill="hold" nodeType="with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randombar(horizontal)">
                                      <p:cBhvr>
                                        <p:cTn id="35" dur="500"/>
                                        <p:tgtEl>
                                          <p:spTgt spid="8"/>
                                        </p:tgtEl>
                                      </p:cBhvr>
                                    </p:animEffect>
                                  </p:childTnLst>
                                </p:cTn>
                              </p:par>
                              <p:par>
                                <p:cTn id="36" presetID="14" presetClass="entr" presetSubtype="10" fill="hold" grpId="0" nodeType="withEffect">
                                  <p:stCondLst>
                                    <p:cond delay="0"/>
                                  </p:stCondLst>
                                  <p:childTnLst>
                                    <p:set>
                                      <p:cBhvr>
                                        <p:cTn id="37" dur="1" fill="hold">
                                          <p:stCondLst>
                                            <p:cond delay="0"/>
                                          </p:stCondLst>
                                        </p:cTn>
                                        <p:tgtEl>
                                          <p:spTgt spid="9"/>
                                        </p:tgtEl>
                                        <p:attrNameLst>
                                          <p:attrName>style.visibility</p:attrName>
                                        </p:attrNameLst>
                                      </p:cBhvr>
                                      <p:to>
                                        <p:strVal val="visible"/>
                                      </p:to>
                                    </p:set>
                                    <p:animEffect transition="in" filter="randombar(horizontal)">
                                      <p:cBhvr>
                                        <p:cTn id="3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7" grpId="0"/>
      <p:bldP spid="7" grpId="1"/>
      <p:bldP spid="9"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1F48ED-B314-41A4-AEA4-9878A8CB47B4}"/>
              </a:ext>
            </a:extLst>
          </p:cNvPr>
          <p:cNvSpPr>
            <a:spLocks noGrp="1"/>
          </p:cNvSpPr>
          <p:nvPr>
            <p:ph type="title"/>
          </p:nvPr>
        </p:nvSpPr>
        <p:spPr/>
        <p:txBody>
          <a:bodyPr/>
          <a:lstStyle/>
          <a:p>
            <a:r>
              <a:rPr lang="en-US"/>
              <a:t>ILOVEYOU</a:t>
            </a:r>
          </a:p>
        </p:txBody>
      </p:sp>
      <p:sp>
        <p:nvSpPr>
          <p:cNvPr id="3" name="Content Placeholder 2">
            <a:extLst>
              <a:ext uri="{FF2B5EF4-FFF2-40B4-BE49-F238E27FC236}">
                <a16:creationId xmlns:a16="http://schemas.microsoft.com/office/drawing/2014/main" id="{33EB939D-3EA1-4EB9-8E73-B5A3F7E9F10A}"/>
              </a:ext>
            </a:extLst>
          </p:cNvPr>
          <p:cNvSpPr>
            <a:spLocks noGrp="1"/>
          </p:cNvSpPr>
          <p:nvPr>
            <p:ph idx="1"/>
          </p:nvPr>
        </p:nvSpPr>
        <p:spPr/>
        <p:txBody>
          <a:bodyPr/>
          <a:lstStyle/>
          <a:p>
            <a:pPr marL="0" indent="0">
              <a:buNone/>
            </a:pPr>
            <a:r>
              <a:rPr lang="en-US"/>
              <a:t>2. Phương thức phát tán, tấn công</a:t>
            </a:r>
          </a:p>
        </p:txBody>
      </p:sp>
      <p:sp>
        <p:nvSpPr>
          <p:cNvPr id="5" name="TextBox 4">
            <a:extLst>
              <a:ext uri="{FF2B5EF4-FFF2-40B4-BE49-F238E27FC236}">
                <a16:creationId xmlns:a16="http://schemas.microsoft.com/office/drawing/2014/main" id="{9E22C3D2-8171-4C19-95AC-95600D976C29}"/>
              </a:ext>
            </a:extLst>
          </p:cNvPr>
          <p:cNvSpPr txBox="1"/>
          <p:nvPr/>
        </p:nvSpPr>
        <p:spPr>
          <a:xfrm>
            <a:off x="1159497" y="1924050"/>
            <a:ext cx="7334054" cy="646331"/>
          </a:xfrm>
          <a:prstGeom prst="rect">
            <a:avLst/>
          </a:prstGeom>
          <a:noFill/>
        </p:spPr>
        <p:txBody>
          <a:bodyPr wrap="square" rtlCol="0">
            <a:spAutoFit/>
          </a:bodyPr>
          <a:lstStyle/>
          <a:p>
            <a:pPr marL="285750" indent="-285750" algn="just">
              <a:buFont typeface="Arial" panose="020B0604020202020204" pitchFamily="34" charset="0"/>
              <a:buChar char="•"/>
            </a:pPr>
            <a:r>
              <a:rPr lang="en-US">
                <a:latin typeface="+mn-lt"/>
              </a:rPr>
              <a:t>File chứa Virus ILOVEYOU được đính kèm vào một email dưới dạng một bức thư tình.</a:t>
            </a:r>
          </a:p>
        </p:txBody>
      </p:sp>
      <p:sp>
        <p:nvSpPr>
          <p:cNvPr id="6" name="TextBox 5">
            <a:extLst>
              <a:ext uri="{FF2B5EF4-FFF2-40B4-BE49-F238E27FC236}">
                <a16:creationId xmlns:a16="http://schemas.microsoft.com/office/drawing/2014/main" id="{1D229D3D-A83D-44AA-9485-BB2AE86CCB9D}"/>
              </a:ext>
            </a:extLst>
          </p:cNvPr>
          <p:cNvSpPr txBox="1"/>
          <p:nvPr/>
        </p:nvSpPr>
        <p:spPr>
          <a:xfrm>
            <a:off x="1159497" y="2678331"/>
            <a:ext cx="7334054" cy="923330"/>
          </a:xfrm>
          <a:prstGeom prst="rect">
            <a:avLst/>
          </a:prstGeom>
          <a:noFill/>
        </p:spPr>
        <p:txBody>
          <a:bodyPr wrap="square" rtlCol="0">
            <a:spAutoFit/>
          </a:bodyPr>
          <a:lstStyle/>
          <a:p>
            <a:pPr marL="285750" indent="-285750" algn="just">
              <a:buFont typeface="Arial" panose="020B0604020202020204" pitchFamily="34" charset="0"/>
              <a:buChar char="•"/>
            </a:pPr>
            <a:r>
              <a:rPr lang="en-US">
                <a:latin typeface="+mn-lt"/>
              </a:rPr>
              <a:t>Tên file là LOVE-LETTER-FOR-YOU.TXT.vbs. Khi tải xuống, đuôi .vbs sẽ bị ẩn đi. Người dùng sẽ lầm tưởng đây chỉ là một file .txt thông thường và mở nó ra khiến các dòng mã độc được khởi động.</a:t>
            </a:r>
          </a:p>
        </p:txBody>
      </p:sp>
      <p:sp>
        <p:nvSpPr>
          <p:cNvPr id="7" name="TextBox 6">
            <a:extLst>
              <a:ext uri="{FF2B5EF4-FFF2-40B4-BE49-F238E27FC236}">
                <a16:creationId xmlns:a16="http://schemas.microsoft.com/office/drawing/2014/main" id="{86EFA92E-716D-4D50-959C-2F66047D775B}"/>
              </a:ext>
            </a:extLst>
          </p:cNvPr>
          <p:cNvSpPr txBox="1"/>
          <p:nvPr/>
        </p:nvSpPr>
        <p:spPr>
          <a:xfrm>
            <a:off x="1159497" y="3709611"/>
            <a:ext cx="7418895" cy="646331"/>
          </a:xfrm>
          <a:prstGeom prst="rect">
            <a:avLst/>
          </a:prstGeom>
          <a:noFill/>
        </p:spPr>
        <p:txBody>
          <a:bodyPr wrap="square" rtlCol="0">
            <a:spAutoFit/>
          </a:bodyPr>
          <a:lstStyle/>
          <a:p>
            <a:pPr marL="285750" indent="-285750" algn="just">
              <a:buFont typeface="Arial" panose="020B0604020202020204" pitchFamily="34" charset="0"/>
              <a:buChar char="•"/>
            </a:pPr>
            <a:r>
              <a:rPr lang="en-US">
                <a:latin typeface="+mn-lt"/>
              </a:rPr>
              <a:t>Virus ILOVEYOU bắt đầu quá trình nhân bản lên các file phổ biến thời bấy giờ.</a:t>
            </a:r>
          </a:p>
        </p:txBody>
      </p:sp>
      <p:sp>
        <p:nvSpPr>
          <p:cNvPr id="9" name="TextBox 8">
            <a:extLst>
              <a:ext uri="{FF2B5EF4-FFF2-40B4-BE49-F238E27FC236}">
                <a16:creationId xmlns:a16="http://schemas.microsoft.com/office/drawing/2014/main" id="{1A6543E4-2699-4F99-B5EC-25346F330D6D}"/>
              </a:ext>
            </a:extLst>
          </p:cNvPr>
          <p:cNvSpPr txBox="1"/>
          <p:nvPr/>
        </p:nvSpPr>
        <p:spPr>
          <a:xfrm>
            <a:off x="1159497" y="4572000"/>
            <a:ext cx="7418895" cy="923330"/>
          </a:xfrm>
          <a:prstGeom prst="rect">
            <a:avLst/>
          </a:prstGeom>
          <a:noFill/>
        </p:spPr>
        <p:txBody>
          <a:bodyPr wrap="square" rtlCol="0">
            <a:spAutoFit/>
          </a:bodyPr>
          <a:lstStyle/>
          <a:p>
            <a:pPr marL="285750" indent="-285750" algn="just">
              <a:buFont typeface="Arial" panose="020B0604020202020204" pitchFamily="34" charset="0"/>
              <a:buChar char="•"/>
            </a:pPr>
            <a:r>
              <a:rPr lang="en-US">
                <a:latin typeface="+mn-lt"/>
              </a:rPr>
              <a:t>Trang khởi động của Internet Explorer sẽ dẫn đến một trang web độc hại và máy tính sẽ tự động tải về một mã độc khác tên là WIN-BUGFIX.exe.</a:t>
            </a:r>
          </a:p>
        </p:txBody>
      </p:sp>
    </p:spTree>
    <p:extLst>
      <p:ext uri="{BB962C8B-B14F-4D97-AF65-F5344CB8AC3E}">
        <p14:creationId xmlns:p14="http://schemas.microsoft.com/office/powerpoint/2010/main" val="41680638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E0EE02-1CEE-4022-AB5D-8B7C4737B3B8}"/>
              </a:ext>
            </a:extLst>
          </p:cNvPr>
          <p:cNvSpPr>
            <a:spLocks noGrp="1"/>
          </p:cNvSpPr>
          <p:nvPr>
            <p:ph type="title"/>
          </p:nvPr>
        </p:nvSpPr>
        <p:spPr/>
        <p:txBody>
          <a:bodyPr/>
          <a:lstStyle/>
          <a:p>
            <a:r>
              <a:rPr lang="en-US"/>
              <a:t>ILOVEYOU</a:t>
            </a:r>
          </a:p>
        </p:txBody>
      </p:sp>
      <p:pic>
        <p:nvPicPr>
          <p:cNvPr id="4" name="Picture 3">
            <a:extLst>
              <a:ext uri="{FF2B5EF4-FFF2-40B4-BE49-F238E27FC236}">
                <a16:creationId xmlns:a16="http://schemas.microsoft.com/office/drawing/2014/main" id="{5B92AABE-F236-467D-9BB1-4F2B37E902CD}"/>
              </a:ext>
            </a:extLst>
          </p:cNvPr>
          <p:cNvPicPr>
            <a:picLocks noChangeAspect="1"/>
          </p:cNvPicPr>
          <p:nvPr/>
        </p:nvPicPr>
        <p:blipFill>
          <a:blip r:embed="rId2">
            <a:extLst>
              <a:ext uri="{28A0092B-C50C-407E-A947-70E740481C1C}">
                <a14:useLocalDpi xmlns:a14="http://schemas.microsoft.com/office/drawing/2010/main" val="0"/>
              </a:ext>
            </a:extLst>
          </a:blip>
          <a:srcRect r="20620" b="26254"/>
          <a:stretch>
            <a:fillRect/>
          </a:stretch>
        </p:blipFill>
        <p:spPr>
          <a:xfrm>
            <a:off x="1423839" y="1238250"/>
            <a:ext cx="9606507" cy="4219870"/>
          </a:xfrm>
          <a:prstGeom prst="rect">
            <a:avLst/>
          </a:prstGeom>
        </p:spPr>
      </p:pic>
      <p:sp>
        <p:nvSpPr>
          <p:cNvPr id="5" name="TextBox 4">
            <a:extLst>
              <a:ext uri="{FF2B5EF4-FFF2-40B4-BE49-F238E27FC236}">
                <a16:creationId xmlns:a16="http://schemas.microsoft.com/office/drawing/2014/main" id="{C9CD9975-EACE-4D5E-85EA-56E0E4247FBB}"/>
              </a:ext>
            </a:extLst>
          </p:cNvPr>
          <p:cNvSpPr txBox="1"/>
          <p:nvPr/>
        </p:nvSpPr>
        <p:spPr>
          <a:xfrm>
            <a:off x="4044099" y="5882326"/>
            <a:ext cx="3723588" cy="369332"/>
          </a:xfrm>
          <a:prstGeom prst="rect">
            <a:avLst/>
          </a:prstGeom>
          <a:noFill/>
        </p:spPr>
        <p:txBody>
          <a:bodyPr wrap="square" rtlCol="0">
            <a:spAutoFit/>
          </a:bodyPr>
          <a:lstStyle/>
          <a:p>
            <a:pPr algn="l"/>
            <a:r>
              <a:rPr lang="en-US">
                <a:latin typeface="+mn-lt"/>
              </a:rPr>
              <a:t>HomePage trước khi nhiễm Virus.</a:t>
            </a:r>
          </a:p>
        </p:txBody>
      </p:sp>
      <p:pic>
        <p:nvPicPr>
          <p:cNvPr id="6" name="Picture 5">
            <a:extLst>
              <a:ext uri="{FF2B5EF4-FFF2-40B4-BE49-F238E27FC236}">
                <a16:creationId xmlns:a16="http://schemas.microsoft.com/office/drawing/2014/main" id="{0FA88059-4417-4C92-87C4-1544E781602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23838" y="1238250"/>
            <a:ext cx="9606507" cy="4283200"/>
          </a:xfrm>
          <a:prstGeom prst="rect">
            <a:avLst/>
          </a:prstGeom>
        </p:spPr>
      </p:pic>
      <p:sp>
        <p:nvSpPr>
          <p:cNvPr id="7" name="TextBox 6">
            <a:extLst>
              <a:ext uri="{FF2B5EF4-FFF2-40B4-BE49-F238E27FC236}">
                <a16:creationId xmlns:a16="http://schemas.microsoft.com/office/drawing/2014/main" id="{8A723453-FE02-4C9D-9C37-62471FF8505E}"/>
              </a:ext>
            </a:extLst>
          </p:cNvPr>
          <p:cNvSpPr txBox="1"/>
          <p:nvPr/>
        </p:nvSpPr>
        <p:spPr>
          <a:xfrm>
            <a:off x="4044100" y="5882326"/>
            <a:ext cx="3723588" cy="369332"/>
          </a:xfrm>
          <a:prstGeom prst="rect">
            <a:avLst/>
          </a:prstGeom>
          <a:noFill/>
        </p:spPr>
        <p:txBody>
          <a:bodyPr wrap="square" rtlCol="0">
            <a:spAutoFit/>
          </a:bodyPr>
          <a:lstStyle/>
          <a:p>
            <a:pPr algn="l"/>
            <a:r>
              <a:rPr lang="en-US">
                <a:latin typeface="+mn-lt"/>
              </a:rPr>
              <a:t>HomePage sau khi nhiễm Virus</a:t>
            </a:r>
          </a:p>
        </p:txBody>
      </p:sp>
    </p:spTree>
    <p:extLst>
      <p:ext uri="{BB962C8B-B14F-4D97-AF65-F5344CB8AC3E}">
        <p14:creationId xmlns:p14="http://schemas.microsoft.com/office/powerpoint/2010/main" val="40618620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randombar(horizontal)">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xit" presetSubtype="10" fill="hold" nodeType="clickEffect">
                                  <p:stCondLst>
                                    <p:cond delay="0"/>
                                  </p:stCondLst>
                                  <p:childTnLst>
                                    <p:animEffect transition="out" filter="randombar(horizontal)">
                                      <p:cBhvr>
                                        <p:cTn id="14" dur="500"/>
                                        <p:tgtEl>
                                          <p:spTgt spid="4"/>
                                        </p:tgtEl>
                                      </p:cBhvr>
                                    </p:animEffect>
                                    <p:set>
                                      <p:cBhvr>
                                        <p:cTn id="15" dur="1" fill="hold">
                                          <p:stCondLst>
                                            <p:cond delay="499"/>
                                          </p:stCondLst>
                                        </p:cTn>
                                        <p:tgtEl>
                                          <p:spTgt spid="4"/>
                                        </p:tgtEl>
                                        <p:attrNameLst>
                                          <p:attrName>style.visibility</p:attrName>
                                        </p:attrNameLst>
                                      </p:cBhvr>
                                      <p:to>
                                        <p:strVal val="hidden"/>
                                      </p:to>
                                    </p:set>
                                  </p:childTnLst>
                                </p:cTn>
                              </p:par>
                              <p:par>
                                <p:cTn id="16" presetID="14" presetClass="exit" presetSubtype="10" fill="hold" grpId="1" nodeType="withEffect">
                                  <p:stCondLst>
                                    <p:cond delay="0"/>
                                  </p:stCondLst>
                                  <p:childTnLst>
                                    <p:animEffect transition="out" filter="randombar(horizontal)">
                                      <p:cBhvr>
                                        <p:cTn id="17" dur="500"/>
                                        <p:tgtEl>
                                          <p:spTgt spid="5"/>
                                        </p:tgtEl>
                                      </p:cBhvr>
                                    </p:animEffect>
                                    <p:set>
                                      <p:cBhvr>
                                        <p:cTn id="18" dur="1" fill="hold">
                                          <p:stCondLst>
                                            <p:cond delay="499"/>
                                          </p:stCondLst>
                                        </p:cTn>
                                        <p:tgtEl>
                                          <p:spTgt spid="5"/>
                                        </p:tgtEl>
                                        <p:attrNameLst>
                                          <p:attrName>style.visibility</p:attrName>
                                        </p:attrNameLst>
                                      </p:cBhvr>
                                      <p:to>
                                        <p:strVal val="hidden"/>
                                      </p:to>
                                    </p:set>
                                  </p:childTnLst>
                                </p:cTn>
                              </p:par>
                              <p:par>
                                <p:cTn id="19" presetID="14" presetClass="entr" presetSubtype="1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randombar(horizontal)">
                                      <p:cBhvr>
                                        <p:cTn id="21" dur="500"/>
                                        <p:tgtEl>
                                          <p:spTgt spid="6"/>
                                        </p:tgtEl>
                                      </p:cBhvr>
                                    </p:animEffect>
                                  </p:childTnLst>
                                </p:cTn>
                              </p:par>
                              <p:par>
                                <p:cTn id="22" presetID="14" presetClass="entr" presetSubtype="10" fill="hold" grpId="0"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randombar(horizontal)">
                                      <p:cBhvr>
                                        <p:cTn id="2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7"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1F48ED-B314-41A4-AEA4-9878A8CB47B4}"/>
              </a:ext>
            </a:extLst>
          </p:cNvPr>
          <p:cNvSpPr>
            <a:spLocks noGrp="1"/>
          </p:cNvSpPr>
          <p:nvPr>
            <p:ph type="title"/>
          </p:nvPr>
        </p:nvSpPr>
        <p:spPr/>
        <p:txBody>
          <a:bodyPr/>
          <a:lstStyle/>
          <a:p>
            <a:r>
              <a:rPr lang="en-US"/>
              <a:t>ILOVEYOU</a:t>
            </a:r>
          </a:p>
        </p:txBody>
      </p:sp>
      <p:sp>
        <p:nvSpPr>
          <p:cNvPr id="3" name="Content Placeholder 2">
            <a:extLst>
              <a:ext uri="{FF2B5EF4-FFF2-40B4-BE49-F238E27FC236}">
                <a16:creationId xmlns:a16="http://schemas.microsoft.com/office/drawing/2014/main" id="{33EB939D-3EA1-4EB9-8E73-B5A3F7E9F10A}"/>
              </a:ext>
            </a:extLst>
          </p:cNvPr>
          <p:cNvSpPr>
            <a:spLocks noGrp="1"/>
          </p:cNvSpPr>
          <p:nvPr>
            <p:ph idx="1"/>
          </p:nvPr>
        </p:nvSpPr>
        <p:spPr/>
        <p:txBody>
          <a:bodyPr/>
          <a:lstStyle/>
          <a:p>
            <a:pPr marL="0" indent="0">
              <a:buNone/>
            </a:pPr>
            <a:r>
              <a:rPr lang="en-US"/>
              <a:t>2. Phương thức phát tán, tấn công</a:t>
            </a:r>
          </a:p>
        </p:txBody>
      </p:sp>
      <p:sp>
        <p:nvSpPr>
          <p:cNvPr id="5" name="TextBox 4">
            <a:extLst>
              <a:ext uri="{FF2B5EF4-FFF2-40B4-BE49-F238E27FC236}">
                <a16:creationId xmlns:a16="http://schemas.microsoft.com/office/drawing/2014/main" id="{9E22C3D2-8171-4C19-95AC-95600D976C29}"/>
              </a:ext>
            </a:extLst>
          </p:cNvPr>
          <p:cNvSpPr txBox="1"/>
          <p:nvPr/>
        </p:nvSpPr>
        <p:spPr>
          <a:xfrm>
            <a:off x="1159497" y="1924050"/>
            <a:ext cx="7334054" cy="646331"/>
          </a:xfrm>
          <a:prstGeom prst="rect">
            <a:avLst/>
          </a:prstGeom>
          <a:noFill/>
        </p:spPr>
        <p:txBody>
          <a:bodyPr wrap="square" rtlCol="0">
            <a:spAutoFit/>
          </a:bodyPr>
          <a:lstStyle/>
          <a:p>
            <a:pPr marL="285750" indent="-285750" algn="just">
              <a:buFont typeface="Arial" panose="020B0604020202020204" pitchFamily="34" charset="0"/>
              <a:buChar char="•"/>
            </a:pPr>
            <a:r>
              <a:rPr lang="en-US">
                <a:latin typeface="+mn-lt"/>
              </a:rPr>
              <a:t>File chứa Virus ILOVEYOU được đính kèm vào một email dưới dạng một bức thư tình.</a:t>
            </a:r>
          </a:p>
        </p:txBody>
      </p:sp>
      <p:sp>
        <p:nvSpPr>
          <p:cNvPr id="6" name="TextBox 5">
            <a:extLst>
              <a:ext uri="{FF2B5EF4-FFF2-40B4-BE49-F238E27FC236}">
                <a16:creationId xmlns:a16="http://schemas.microsoft.com/office/drawing/2014/main" id="{1D229D3D-A83D-44AA-9485-BB2AE86CCB9D}"/>
              </a:ext>
            </a:extLst>
          </p:cNvPr>
          <p:cNvSpPr txBox="1"/>
          <p:nvPr/>
        </p:nvSpPr>
        <p:spPr>
          <a:xfrm>
            <a:off x="1159497" y="2678331"/>
            <a:ext cx="7334054" cy="923330"/>
          </a:xfrm>
          <a:prstGeom prst="rect">
            <a:avLst/>
          </a:prstGeom>
          <a:noFill/>
        </p:spPr>
        <p:txBody>
          <a:bodyPr wrap="square" rtlCol="0">
            <a:spAutoFit/>
          </a:bodyPr>
          <a:lstStyle/>
          <a:p>
            <a:pPr marL="285750" indent="-285750" algn="just">
              <a:buFont typeface="Arial" panose="020B0604020202020204" pitchFamily="34" charset="0"/>
              <a:buChar char="•"/>
            </a:pPr>
            <a:r>
              <a:rPr lang="en-US">
                <a:latin typeface="+mn-lt"/>
              </a:rPr>
              <a:t>Tên file là LOVE-LETTER-FOR-YOU.TXT.vbs. Khi tải xuống, đuôi .vbs sẽ bị ẩn đi. Người dùng sẽ lầm tưởng đây chỉ là một file .txt thông thường và mở nó ra khiến các dòng mã độc được khởi động.</a:t>
            </a:r>
          </a:p>
        </p:txBody>
      </p:sp>
      <p:sp>
        <p:nvSpPr>
          <p:cNvPr id="7" name="TextBox 6">
            <a:extLst>
              <a:ext uri="{FF2B5EF4-FFF2-40B4-BE49-F238E27FC236}">
                <a16:creationId xmlns:a16="http://schemas.microsoft.com/office/drawing/2014/main" id="{86EFA92E-716D-4D50-959C-2F66047D775B}"/>
              </a:ext>
            </a:extLst>
          </p:cNvPr>
          <p:cNvSpPr txBox="1"/>
          <p:nvPr/>
        </p:nvSpPr>
        <p:spPr>
          <a:xfrm>
            <a:off x="1159497" y="3709611"/>
            <a:ext cx="7418895" cy="646331"/>
          </a:xfrm>
          <a:prstGeom prst="rect">
            <a:avLst/>
          </a:prstGeom>
          <a:noFill/>
        </p:spPr>
        <p:txBody>
          <a:bodyPr wrap="square" rtlCol="0">
            <a:spAutoFit/>
          </a:bodyPr>
          <a:lstStyle/>
          <a:p>
            <a:pPr marL="285750" indent="-285750" algn="just">
              <a:buFont typeface="Arial" panose="020B0604020202020204" pitchFamily="34" charset="0"/>
              <a:buChar char="•"/>
            </a:pPr>
            <a:r>
              <a:rPr lang="en-US">
                <a:latin typeface="+mn-lt"/>
              </a:rPr>
              <a:t>Virus ILOVEYOU bắt đầu quá trình nhân bản lên các file phổ biến thời bấy giờ.</a:t>
            </a:r>
          </a:p>
        </p:txBody>
      </p:sp>
      <p:sp>
        <p:nvSpPr>
          <p:cNvPr id="9" name="TextBox 8">
            <a:extLst>
              <a:ext uri="{FF2B5EF4-FFF2-40B4-BE49-F238E27FC236}">
                <a16:creationId xmlns:a16="http://schemas.microsoft.com/office/drawing/2014/main" id="{1A6543E4-2699-4F99-B5EC-25346F330D6D}"/>
              </a:ext>
            </a:extLst>
          </p:cNvPr>
          <p:cNvSpPr txBox="1"/>
          <p:nvPr/>
        </p:nvSpPr>
        <p:spPr>
          <a:xfrm>
            <a:off x="1159497" y="4526083"/>
            <a:ext cx="7418895" cy="923330"/>
          </a:xfrm>
          <a:prstGeom prst="rect">
            <a:avLst/>
          </a:prstGeom>
          <a:noFill/>
        </p:spPr>
        <p:txBody>
          <a:bodyPr wrap="square" rtlCol="0">
            <a:spAutoFit/>
          </a:bodyPr>
          <a:lstStyle/>
          <a:p>
            <a:pPr marL="285750" indent="-285750" algn="just">
              <a:buFont typeface="Arial" panose="020B0604020202020204" pitchFamily="34" charset="0"/>
              <a:buChar char="•"/>
            </a:pPr>
            <a:r>
              <a:rPr lang="en-US">
                <a:latin typeface="+mn-lt"/>
              </a:rPr>
              <a:t>Tên miền trang khởi động của Internet Explorer sẽ dẫn đến một trang web độc hại và máy tính sẽ tự động tải về một mã độc khác tên là WIN-BUGFIX.exe.</a:t>
            </a:r>
          </a:p>
        </p:txBody>
      </p:sp>
      <p:sp>
        <p:nvSpPr>
          <p:cNvPr id="4" name="TextBox 3">
            <a:extLst>
              <a:ext uri="{FF2B5EF4-FFF2-40B4-BE49-F238E27FC236}">
                <a16:creationId xmlns:a16="http://schemas.microsoft.com/office/drawing/2014/main" id="{5ECD832D-187E-4C5A-905D-128BC6BD5BD4}"/>
              </a:ext>
            </a:extLst>
          </p:cNvPr>
          <p:cNvSpPr txBox="1"/>
          <p:nvPr/>
        </p:nvSpPr>
        <p:spPr>
          <a:xfrm>
            <a:off x="1159497" y="5656044"/>
            <a:ext cx="7645138" cy="646331"/>
          </a:xfrm>
          <a:prstGeom prst="rect">
            <a:avLst/>
          </a:prstGeom>
          <a:noFill/>
        </p:spPr>
        <p:txBody>
          <a:bodyPr wrap="square" rtlCol="0">
            <a:spAutoFit/>
          </a:bodyPr>
          <a:lstStyle/>
          <a:p>
            <a:pPr marL="285750" indent="-285750" algn="just">
              <a:buFont typeface="Arial" panose="020B0604020202020204" pitchFamily="34" charset="0"/>
              <a:buChar char="•"/>
            </a:pPr>
            <a:r>
              <a:rPr lang="en-US">
                <a:latin typeface="+mn-lt"/>
              </a:rPr>
              <a:t>File vừa tải sẽ tiếp tục gửi các “bức thư tình” từ địa chỉ của người dùng đến những người trong danh sách Contact trong Outlook của họ.</a:t>
            </a:r>
          </a:p>
        </p:txBody>
      </p:sp>
    </p:spTree>
    <p:extLst>
      <p:ext uri="{BB962C8B-B14F-4D97-AF65-F5344CB8AC3E}">
        <p14:creationId xmlns:p14="http://schemas.microsoft.com/office/powerpoint/2010/main" val="10572371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12FEC9-9E63-4311-8F99-623B7AFEA45B}"/>
              </a:ext>
            </a:extLst>
          </p:cNvPr>
          <p:cNvSpPr>
            <a:spLocks noGrp="1"/>
          </p:cNvSpPr>
          <p:nvPr>
            <p:ph type="title"/>
          </p:nvPr>
        </p:nvSpPr>
        <p:spPr/>
        <p:txBody>
          <a:bodyPr/>
          <a:lstStyle/>
          <a:p>
            <a:r>
              <a:rPr lang="en-US"/>
              <a:t>ILOVEYOU</a:t>
            </a:r>
          </a:p>
        </p:txBody>
      </p:sp>
      <p:sp>
        <p:nvSpPr>
          <p:cNvPr id="3" name="Content Placeholder 2">
            <a:extLst>
              <a:ext uri="{FF2B5EF4-FFF2-40B4-BE49-F238E27FC236}">
                <a16:creationId xmlns:a16="http://schemas.microsoft.com/office/drawing/2014/main" id="{933E64B0-E5B5-49F3-9EE6-A182F66AAB6D}"/>
              </a:ext>
            </a:extLst>
          </p:cNvPr>
          <p:cNvSpPr>
            <a:spLocks noGrp="1"/>
          </p:cNvSpPr>
          <p:nvPr>
            <p:ph idx="1"/>
          </p:nvPr>
        </p:nvSpPr>
        <p:spPr/>
        <p:txBody>
          <a:bodyPr/>
          <a:lstStyle/>
          <a:p>
            <a:pPr marL="0" indent="0">
              <a:buNone/>
            </a:pPr>
            <a:r>
              <a:rPr lang="en-US"/>
              <a:t>3. Thiệt hại</a:t>
            </a:r>
          </a:p>
        </p:txBody>
      </p:sp>
      <p:sp>
        <p:nvSpPr>
          <p:cNvPr id="4" name="TextBox 3">
            <a:extLst>
              <a:ext uri="{FF2B5EF4-FFF2-40B4-BE49-F238E27FC236}">
                <a16:creationId xmlns:a16="http://schemas.microsoft.com/office/drawing/2014/main" id="{CDBCF4BC-0030-4D3C-B2DA-240C50878A51}"/>
              </a:ext>
            </a:extLst>
          </p:cNvPr>
          <p:cNvSpPr txBox="1"/>
          <p:nvPr/>
        </p:nvSpPr>
        <p:spPr>
          <a:xfrm>
            <a:off x="311083" y="1872853"/>
            <a:ext cx="10701867" cy="3034485"/>
          </a:xfrm>
          <a:prstGeom prst="rect">
            <a:avLst/>
          </a:prstGeom>
          <a:noFill/>
        </p:spPr>
        <p:txBody>
          <a:bodyPr wrap="square" rtlCol="0">
            <a:spAutoFit/>
          </a:bodyPr>
          <a:lstStyle/>
          <a:p>
            <a:pPr marL="1143000" lvl="2" indent="-228600" algn="just">
              <a:lnSpc>
                <a:spcPct val="107000"/>
              </a:lnSpc>
              <a:buFont typeface="Symbol" panose="05050102010706020507" pitchFamily="18" charset="2"/>
              <a:buChar char=""/>
            </a:pPr>
            <a:r>
              <a:rPr lang="vi-VN" sz="1800">
                <a:effectLst/>
                <a:latin typeface="Arial" panose="020B0604020202020204" pitchFamily="34" charset="0"/>
                <a:ea typeface="Arial" panose="020B0604020202020204" pitchFamily="34" charset="0"/>
                <a:cs typeface="Times New Roman" panose="02020603050405020304" pitchFamily="18" charset="0"/>
              </a:rPr>
              <a:t>Lây nhiễm tới hơn chục triệu máy tính vào năm 2000 tương đương với gần 10% số lượng máy tính thời bấy giờ.</a:t>
            </a:r>
            <a:endParaRPr lang="en-US" sz="1800">
              <a:effectLst/>
              <a:latin typeface="Arial" panose="020B0604020202020204" pitchFamily="34" charset="0"/>
              <a:ea typeface="Arial" panose="020B0604020202020204" pitchFamily="34" charset="0"/>
              <a:cs typeface="Times New Roman" panose="02020603050405020304" pitchFamily="18" charset="0"/>
            </a:endParaRPr>
          </a:p>
          <a:p>
            <a:pPr marL="1143000" lvl="2" indent="-228600" algn="just">
              <a:lnSpc>
                <a:spcPct val="107000"/>
              </a:lnSpc>
              <a:buFont typeface="Symbol" panose="05050102010706020507" pitchFamily="18" charset="2"/>
              <a:buChar char=""/>
            </a:pPr>
            <a:endParaRPr lang="en-US" sz="1800">
              <a:effectLst/>
              <a:latin typeface="Arial" panose="020B0604020202020204" pitchFamily="34" charset="0"/>
              <a:ea typeface="Arial" panose="020B0604020202020204" pitchFamily="34" charset="0"/>
              <a:cs typeface="Times New Roman" panose="02020603050405020304" pitchFamily="18" charset="0"/>
            </a:endParaRPr>
          </a:p>
          <a:p>
            <a:pPr marL="1143000" lvl="2" indent="-228600" algn="just">
              <a:lnSpc>
                <a:spcPct val="107000"/>
              </a:lnSpc>
              <a:buFont typeface="Symbol" panose="05050102010706020507" pitchFamily="18" charset="2"/>
              <a:buChar char=""/>
            </a:pPr>
            <a:r>
              <a:rPr lang="vi-VN" sz="1800">
                <a:effectLst/>
                <a:latin typeface="Arial" panose="020B0604020202020204" pitchFamily="34" charset="0"/>
                <a:ea typeface="Arial" panose="020B0604020202020204" pitchFamily="34" charset="0"/>
                <a:cs typeface="Times New Roman" panose="02020603050405020304" pitchFamily="18" charset="0"/>
              </a:rPr>
              <a:t>Tốc độ phát tán virus ILOVEYOU nhanh tới mức chỉ trong vòng 10 ngày có tận hơn 50 triệu thông báo lây nhiễm được báo cáo. </a:t>
            </a:r>
            <a:endParaRPr lang="en-US" sz="1800">
              <a:effectLst/>
              <a:latin typeface="Arial" panose="020B0604020202020204" pitchFamily="34" charset="0"/>
              <a:ea typeface="Arial" panose="020B0604020202020204" pitchFamily="34" charset="0"/>
              <a:cs typeface="Times New Roman" panose="02020603050405020304" pitchFamily="18" charset="0"/>
            </a:endParaRPr>
          </a:p>
          <a:p>
            <a:pPr marL="1143000" lvl="2" indent="-228600" algn="just">
              <a:lnSpc>
                <a:spcPct val="107000"/>
              </a:lnSpc>
              <a:buFont typeface="Symbol" panose="05050102010706020507" pitchFamily="18" charset="2"/>
              <a:buChar char=""/>
            </a:pPr>
            <a:endParaRPr lang="en-US" sz="1800">
              <a:effectLst/>
              <a:latin typeface="Arial" panose="020B0604020202020204" pitchFamily="34" charset="0"/>
              <a:ea typeface="Arial" panose="020B0604020202020204" pitchFamily="34" charset="0"/>
              <a:cs typeface="Times New Roman" panose="02020603050405020304" pitchFamily="18" charset="0"/>
            </a:endParaRPr>
          </a:p>
          <a:p>
            <a:pPr marL="1143000" lvl="2" indent="-228600" algn="just">
              <a:lnSpc>
                <a:spcPct val="107000"/>
              </a:lnSpc>
              <a:buFont typeface="Symbol" panose="05050102010706020507" pitchFamily="18" charset="2"/>
              <a:buChar char=""/>
            </a:pPr>
            <a:r>
              <a:rPr lang="vi-VN" sz="1800">
                <a:effectLst/>
                <a:latin typeface="Arial" panose="020B0604020202020204" pitchFamily="34" charset="0"/>
                <a:ea typeface="Arial" panose="020B0604020202020204" pitchFamily="34" charset="0"/>
                <a:cs typeface="Times New Roman" panose="02020603050405020304" pitchFamily="18" charset="0"/>
              </a:rPr>
              <a:t>Virus ILOVEYOU gây thiệt hại lên</a:t>
            </a:r>
            <a:r>
              <a:rPr lang="en-US" sz="1800">
                <a:effectLst/>
                <a:latin typeface="Arial" panose="020B0604020202020204" pitchFamily="34" charset="0"/>
                <a:ea typeface="Arial" panose="020B0604020202020204" pitchFamily="34" charset="0"/>
                <a:cs typeface="Times New Roman" panose="02020603050405020304" pitchFamily="18" charset="0"/>
              </a:rPr>
              <a:t> đến</a:t>
            </a:r>
            <a:r>
              <a:rPr lang="vi-VN" sz="1800">
                <a:effectLst/>
                <a:latin typeface="Arial" panose="020B0604020202020204" pitchFamily="34" charset="0"/>
                <a:ea typeface="Arial" panose="020B0604020202020204" pitchFamily="34" charset="0"/>
                <a:cs typeface="Times New Roman" panose="02020603050405020304" pitchFamily="18" charset="0"/>
              </a:rPr>
              <a:t> </a:t>
            </a:r>
            <a:r>
              <a:rPr lang="en-US" sz="1800">
                <a:effectLst/>
                <a:latin typeface="Arial" panose="020B0604020202020204" pitchFamily="34" charset="0"/>
                <a:ea typeface="Arial" panose="020B0604020202020204" pitchFamily="34" charset="0"/>
                <a:cs typeface="Times New Roman" panose="02020603050405020304" pitchFamily="18" charset="0"/>
              </a:rPr>
              <a:t>5.5-8.7 tỷ USD </a:t>
            </a:r>
            <a:r>
              <a:rPr lang="vi-VN" sz="1800">
                <a:effectLst/>
                <a:latin typeface="Arial" panose="020B0604020202020204" pitchFamily="34" charset="0"/>
                <a:ea typeface="Arial" panose="020B0604020202020204" pitchFamily="34" charset="0"/>
                <a:cs typeface="Times New Roman" panose="02020603050405020304" pitchFamily="18" charset="0"/>
              </a:rPr>
              <a:t>và tiêu tốn 10</a:t>
            </a:r>
            <a:r>
              <a:rPr lang="en-US" sz="1800">
                <a:effectLst/>
                <a:latin typeface="Arial" panose="020B0604020202020204" pitchFamily="34" charset="0"/>
                <a:ea typeface="Arial" panose="020B0604020202020204" pitchFamily="34" charset="0"/>
                <a:cs typeface="Times New Roman" panose="02020603050405020304" pitchFamily="18" charset="0"/>
              </a:rPr>
              <a:t>-15</a:t>
            </a:r>
            <a:r>
              <a:rPr lang="vi-VN" sz="1800">
                <a:effectLst/>
                <a:latin typeface="Arial" panose="020B0604020202020204" pitchFamily="34" charset="0"/>
                <a:ea typeface="Arial" panose="020B0604020202020204" pitchFamily="34" charset="0"/>
                <a:cs typeface="Times New Roman" panose="02020603050405020304" pitchFamily="18" charset="0"/>
              </a:rPr>
              <a:t> tỷ USD để xóa bỏ.</a:t>
            </a:r>
            <a:endParaRPr lang="en-US" sz="1800">
              <a:effectLst/>
              <a:latin typeface="Arial" panose="020B0604020202020204" pitchFamily="34" charset="0"/>
              <a:ea typeface="Arial" panose="020B0604020202020204" pitchFamily="34" charset="0"/>
              <a:cs typeface="Times New Roman" panose="02020603050405020304" pitchFamily="18" charset="0"/>
            </a:endParaRPr>
          </a:p>
          <a:p>
            <a:pPr marL="1143000" lvl="2" indent="-228600" algn="just">
              <a:lnSpc>
                <a:spcPct val="107000"/>
              </a:lnSpc>
              <a:buFont typeface="Symbol" panose="05050102010706020507" pitchFamily="18" charset="2"/>
              <a:buChar char=""/>
            </a:pPr>
            <a:endParaRPr lang="en-US" sz="1800">
              <a:effectLst/>
              <a:latin typeface="Arial" panose="020B0604020202020204" pitchFamily="34" charset="0"/>
              <a:ea typeface="Arial" panose="020B0604020202020204" pitchFamily="34" charset="0"/>
              <a:cs typeface="Times New Roman" panose="02020603050405020304" pitchFamily="18" charset="0"/>
            </a:endParaRPr>
          </a:p>
          <a:p>
            <a:pPr marL="1143000" lvl="2" indent="-228600" algn="just">
              <a:lnSpc>
                <a:spcPct val="107000"/>
              </a:lnSpc>
              <a:spcAft>
                <a:spcPts val="800"/>
              </a:spcAft>
              <a:buFont typeface="Symbol" panose="05050102010706020507" pitchFamily="18" charset="2"/>
              <a:buChar char=""/>
            </a:pPr>
            <a:r>
              <a:rPr lang="vi-VN" sz="1800">
                <a:effectLst/>
                <a:latin typeface="Arial" panose="020B0604020202020204" pitchFamily="34" charset="0"/>
                <a:ea typeface="Arial" panose="020B0604020202020204" pitchFamily="34" charset="0"/>
                <a:cs typeface="Times New Roman" panose="02020603050405020304" pitchFamily="18" charset="0"/>
              </a:rPr>
              <a:t>Vào thời điểm bùng phát, Lầu Năm Góc</a:t>
            </a:r>
            <a:r>
              <a:rPr lang="en-US" sz="1800">
                <a:effectLst/>
                <a:latin typeface="Arial" panose="020B0604020202020204" pitchFamily="34" charset="0"/>
                <a:ea typeface="Arial" panose="020B0604020202020204" pitchFamily="34" charset="0"/>
                <a:cs typeface="Times New Roman" panose="02020603050405020304" pitchFamily="18" charset="0"/>
              </a:rPr>
              <a:t> và</a:t>
            </a:r>
            <a:r>
              <a:rPr lang="vi-VN" sz="1800">
                <a:effectLst/>
                <a:latin typeface="Arial" panose="020B0604020202020204" pitchFamily="34" charset="0"/>
                <a:ea typeface="Arial" panose="020B0604020202020204" pitchFamily="34" charset="0"/>
                <a:cs typeface="Times New Roman" panose="02020603050405020304" pitchFamily="18" charset="0"/>
              </a:rPr>
              <a:t> Cơ quan Tình báo Trung ương ở Mỹ đã phải tắt bỏ hệ thống thư điện tử của họ để chống bị lây nhiễm.</a:t>
            </a:r>
            <a:endParaRPr lang="en-US" sz="1800">
              <a:effectLst/>
              <a:latin typeface="Arial" panose="020B0604020202020204" pitchFamily="34" charset="0"/>
              <a:ea typeface="Arial" panose="020B0604020202020204" pitchFamily="34" charset="0"/>
              <a:cs typeface="Times New Roman" panose="02020603050405020304" pitchFamily="18" charset="0"/>
            </a:endParaRPr>
          </a:p>
        </p:txBody>
      </p:sp>
    </p:spTree>
    <p:extLst>
      <p:ext uri="{BB962C8B-B14F-4D97-AF65-F5344CB8AC3E}">
        <p14:creationId xmlns:p14="http://schemas.microsoft.com/office/powerpoint/2010/main" val="365239947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animEffect transition="in" filter="fade">
                                      <p:cBhvr>
                                        <p:cTn id="17" dur="500"/>
                                        <p:tgtEl>
                                          <p:spTgt spid="4">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6" end="6"/>
                                            </p:txEl>
                                          </p:spTgt>
                                        </p:tgtEl>
                                        <p:attrNameLst>
                                          <p:attrName>style.visibility</p:attrName>
                                        </p:attrNameLst>
                                      </p:cBhvr>
                                      <p:to>
                                        <p:strVal val="visible"/>
                                      </p:to>
                                    </p:set>
                                    <p:animEffect transition="in" filter="fade">
                                      <p:cBhvr>
                                        <p:cTn id="22"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7C01B5-BC7C-45E7-B40B-F5F070FF63EF}"/>
              </a:ext>
            </a:extLst>
          </p:cNvPr>
          <p:cNvSpPr>
            <a:spLocks noGrp="1"/>
          </p:cNvSpPr>
          <p:nvPr>
            <p:ph type="title"/>
          </p:nvPr>
        </p:nvSpPr>
        <p:spPr/>
        <p:txBody>
          <a:bodyPr/>
          <a:lstStyle/>
          <a:p>
            <a:r>
              <a:rPr lang="en-US"/>
              <a:t>WannaCry</a:t>
            </a:r>
          </a:p>
        </p:txBody>
      </p:sp>
      <p:sp>
        <p:nvSpPr>
          <p:cNvPr id="3" name="Content Placeholder 2">
            <a:extLst>
              <a:ext uri="{FF2B5EF4-FFF2-40B4-BE49-F238E27FC236}">
                <a16:creationId xmlns:a16="http://schemas.microsoft.com/office/drawing/2014/main" id="{EF093754-D7D7-4B10-B30B-B3F263D69F57}"/>
              </a:ext>
            </a:extLst>
          </p:cNvPr>
          <p:cNvSpPr>
            <a:spLocks noGrp="1"/>
          </p:cNvSpPr>
          <p:nvPr>
            <p:ph idx="1"/>
          </p:nvPr>
        </p:nvSpPr>
        <p:spPr/>
        <p:txBody>
          <a:bodyPr/>
          <a:lstStyle/>
          <a:p>
            <a:pPr marL="0" indent="0">
              <a:buNone/>
            </a:pPr>
            <a:r>
              <a:rPr lang="en-US"/>
              <a:t>1. WannaCry là gì?</a:t>
            </a:r>
          </a:p>
        </p:txBody>
      </p:sp>
      <p:sp>
        <p:nvSpPr>
          <p:cNvPr id="4" name="TextBox 3">
            <a:extLst>
              <a:ext uri="{FF2B5EF4-FFF2-40B4-BE49-F238E27FC236}">
                <a16:creationId xmlns:a16="http://schemas.microsoft.com/office/drawing/2014/main" id="{70A74035-2883-4E03-B6BB-59D62C330AF3}"/>
              </a:ext>
            </a:extLst>
          </p:cNvPr>
          <p:cNvSpPr txBox="1"/>
          <p:nvPr/>
        </p:nvSpPr>
        <p:spPr>
          <a:xfrm>
            <a:off x="964675" y="1975374"/>
            <a:ext cx="7821105" cy="923330"/>
          </a:xfrm>
          <a:prstGeom prst="rect">
            <a:avLst/>
          </a:prstGeom>
          <a:noFill/>
        </p:spPr>
        <p:txBody>
          <a:bodyPr wrap="square" rtlCol="0">
            <a:spAutoFit/>
          </a:bodyPr>
          <a:lstStyle/>
          <a:p>
            <a:pPr marL="285750" indent="-285750" algn="just">
              <a:buFont typeface="Arial" panose="020B0604020202020204" pitchFamily="34" charset="0"/>
              <a:buChar char="•"/>
            </a:pPr>
            <a:r>
              <a:rPr lang="en-US" sz="1800" b="1">
                <a:effectLst/>
                <a:latin typeface="+mn-lt"/>
                <a:ea typeface="Calibri" panose="020F0502020204030204" pitchFamily="34" charset="0"/>
              </a:rPr>
              <a:t>WannaCry</a:t>
            </a:r>
            <a:r>
              <a:rPr lang="en-US" sz="1800">
                <a:effectLst/>
                <a:latin typeface="+mn-lt"/>
                <a:ea typeface="Calibri" panose="020F0502020204030204" pitchFamily="34" charset="0"/>
              </a:rPr>
              <a:t> (hay WannaDecryptor 2.0) là một </a:t>
            </a:r>
            <a:r>
              <a:rPr lang="en-US" sz="1800" b="1">
                <a:effectLst/>
                <a:latin typeface="+mn-lt"/>
                <a:ea typeface="Calibri" panose="020F0502020204030204" pitchFamily="34" charset="0"/>
              </a:rPr>
              <a:t>phần mềm độc hại </a:t>
            </a:r>
            <a:r>
              <a:rPr lang="en-US" sz="1800">
                <a:effectLst/>
                <a:latin typeface="+mn-lt"/>
                <a:ea typeface="Calibri" panose="020F0502020204030204" pitchFamily="34" charset="0"/>
              </a:rPr>
              <a:t>tống tiền tự lan truyền trên các máy tính với hệ điều hành Microsoft Windows bắt đầu từ tháng 5 năm 2017. </a:t>
            </a:r>
            <a:endParaRPr lang="en-US">
              <a:latin typeface="+mn-lt"/>
            </a:endParaRPr>
          </a:p>
        </p:txBody>
      </p:sp>
      <p:sp>
        <p:nvSpPr>
          <p:cNvPr id="7" name="TextBox 6">
            <a:extLst>
              <a:ext uri="{FF2B5EF4-FFF2-40B4-BE49-F238E27FC236}">
                <a16:creationId xmlns:a16="http://schemas.microsoft.com/office/drawing/2014/main" id="{0DD2440D-6207-43E1-BF10-CED658B75F3F}"/>
              </a:ext>
            </a:extLst>
          </p:cNvPr>
          <p:cNvSpPr txBox="1"/>
          <p:nvPr/>
        </p:nvSpPr>
        <p:spPr>
          <a:xfrm>
            <a:off x="964675" y="2927713"/>
            <a:ext cx="7927942" cy="923330"/>
          </a:xfrm>
          <a:prstGeom prst="rect">
            <a:avLst/>
          </a:prstGeom>
          <a:noFill/>
        </p:spPr>
        <p:txBody>
          <a:bodyPr wrap="square" rtlCol="0">
            <a:spAutoFit/>
          </a:bodyPr>
          <a:lstStyle/>
          <a:p>
            <a:pPr marL="285750" indent="-285750" algn="l">
              <a:buFont typeface="Arial" panose="020B0604020202020204" pitchFamily="34" charset="0"/>
              <a:buChar char="•"/>
            </a:pPr>
            <a:r>
              <a:rPr lang="en-US">
                <a:latin typeface="+mn-lt"/>
                <a:ea typeface="Calibri" panose="020F0502020204030204" pitchFamily="34" charset="0"/>
              </a:rPr>
              <a:t>T</a:t>
            </a:r>
            <a:r>
              <a:rPr lang="en-US" sz="1800">
                <a:effectLst/>
                <a:latin typeface="+mn-lt"/>
                <a:ea typeface="Calibri" panose="020F0502020204030204" pitchFamily="34" charset="0"/>
              </a:rPr>
              <a:t>ính tới ngày 15 tháng 5 đã gây lây nhiễm trên 230.000 máy tính ở 150 quốc gia, yêu cầu thanh toán tiền chuộc từ 300 tới 600 Euro bằng bitcoin với 20 ngôn ngữ.</a:t>
            </a:r>
            <a:endParaRPr lang="en-US">
              <a:latin typeface="+mn-lt"/>
            </a:endParaRPr>
          </a:p>
        </p:txBody>
      </p:sp>
    </p:spTree>
    <p:extLst>
      <p:ext uri="{BB962C8B-B14F-4D97-AF65-F5344CB8AC3E}">
        <p14:creationId xmlns:p14="http://schemas.microsoft.com/office/powerpoint/2010/main" val="388698231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74BFA-CC85-4CCD-A120-273104E959E2}"/>
              </a:ext>
            </a:extLst>
          </p:cNvPr>
          <p:cNvSpPr>
            <a:spLocks noGrp="1"/>
          </p:cNvSpPr>
          <p:nvPr>
            <p:ph type="title"/>
          </p:nvPr>
        </p:nvSpPr>
        <p:spPr/>
        <p:txBody>
          <a:bodyPr/>
          <a:lstStyle/>
          <a:p>
            <a:r>
              <a:rPr lang="en-US"/>
              <a:t>WannaCry</a:t>
            </a:r>
          </a:p>
        </p:txBody>
      </p:sp>
      <p:pic>
        <p:nvPicPr>
          <p:cNvPr id="4" name="Picture 3">
            <a:extLst>
              <a:ext uri="{FF2B5EF4-FFF2-40B4-BE49-F238E27FC236}">
                <a16:creationId xmlns:a16="http://schemas.microsoft.com/office/drawing/2014/main" id="{8E2CD1E7-BAE3-42BF-8567-FFC8946748B8}"/>
              </a:ext>
            </a:extLst>
          </p:cNvPr>
          <p:cNvPicPr>
            <a:picLocks noChangeAspect="1"/>
          </p:cNvPicPr>
          <p:nvPr/>
        </p:nvPicPr>
        <p:blipFill>
          <a:blip r:embed="rId2"/>
          <a:stretch>
            <a:fillRect/>
          </a:stretch>
        </p:blipFill>
        <p:spPr>
          <a:xfrm>
            <a:off x="1170058" y="1132316"/>
            <a:ext cx="9665616" cy="5145936"/>
          </a:xfrm>
          <a:prstGeom prst="rect">
            <a:avLst/>
          </a:prstGeom>
        </p:spPr>
      </p:pic>
      <p:sp>
        <p:nvSpPr>
          <p:cNvPr id="5" name="TextBox 4">
            <a:extLst>
              <a:ext uri="{FF2B5EF4-FFF2-40B4-BE49-F238E27FC236}">
                <a16:creationId xmlns:a16="http://schemas.microsoft.com/office/drawing/2014/main" id="{B34B2218-9255-46CA-823B-F5C88B029527}"/>
              </a:ext>
            </a:extLst>
          </p:cNvPr>
          <p:cNvSpPr txBox="1"/>
          <p:nvPr/>
        </p:nvSpPr>
        <p:spPr>
          <a:xfrm>
            <a:off x="2941163" y="6278252"/>
            <a:ext cx="7701699" cy="377072"/>
          </a:xfrm>
          <a:prstGeom prst="rect">
            <a:avLst/>
          </a:prstGeom>
          <a:noFill/>
        </p:spPr>
        <p:txBody>
          <a:bodyPr wrap="square" rtlCol="0">
            <a:spAutoFit/>
          </a:bodyPr>
          <a:lstStyle/>
          <a:p>
            <a:pPr algn="l"/>
            <a:r>
              <a:rPr lang="en-US">
                <a:latin typeface="+mn-lt"/>
              </a:rPr>
              <a:t>Bản đồ các quốc gia, vùng lãnh thổ bị tấn công bởi WannaCry</a:t>
            </a:r>
          </a:p>
        </p:txBody>
      </p:sp>
    </p:spTree>
    <p:extLst>
      <p:ext uri="{BB962C8B-B14F-4D97-AF65-F5344CB8AC3E}">
        <p14:creationId xmlns:p14="http://schemas.microsoft.com/office/powerpoint/2010/main" val="32456748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randombar(horizontal)">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7C01B5-BC7C-45E7-B40B-F5F070FF63EF}"/>
              </a:ext>
            </a:extLst>
          </p:cNvPr>
          <p:cNvSpPr>
            <a:spLocks noGrp="1"/>
          </p:cNvSpPr>
          <p:nvPr>
            <p:ph type="title"/>
          </p:nvPr>
        </p:nvSpPr>
        <p:spPr/>
        <p:txBody>
          <a:bodyPr/>
          <a:lstStyle/>
          <a:p>
            <a:r>
              <a:rPr lang="en-US"/>
              <a:t>WannaCry</a:t>
            </a:r>
          </a:p>
        </p:txBody>
      </p:sp>
      <p:sp>
        <p:nvSpPr>
          <p:cNvPr id="3" name="Content Placeholder 2">
            <a:extLst>
              <a:ext uri="{FF2B5EF4-FFF2-40B4-BE49-F238E27FC236}">
                <a16:creationId xmlns:a16="http://schemas.microsoft.com/office/drawing/2014/main" id="{EF093754-D7D7-4B10-B30B-B3F263D69F57}"/>
              </a:ext>
            </a:extLst>
          </p:cNvPr>
          <p:cNvSpPr>
            <a:spLocks noGrp="1"/>
          </p:cNvSpPr>
          <p:nvPr>
            <p:ph idx="1"/>
          </p:nvPr>
        </p:nvSpPr>
        <p:spPr/>
        <p:txBody>
          <a:bodyPr/>
          <a:lstStyle/>
          <a:p>
            <a:pPr marL="0" indent="0">
              <a:buNone/>
            </a:pPr>
            <a:r>
              <a:rPr lang="en-US"/>
              <a:t>1. WannaCry là gì?</a:t>
            </a:r>
          </a:p>
        </p:txBody>
      </p:sp>
      <p:sp>
        <p:nvSpPr>
          <p:cNvPr id="4" name="TextBox 3">
            <a:extLst>
              <a:ext uri="{FF2B5EF4-FFF2-40B4-BE49-F238E27FC236}">
                <a16:creationId xmlns:a16="http://schemas.microsoft.com/office/drawing/2014/main" id="{70A74035-2883-4E03-B6BB-59D62C330AF3}"/>
              </a:ext>
            </a:extLst>
          </p:cNvPr>
          <p:cNvSpPr txBox="1"/>
          <p:nvPr/>
        </p:nvSpPr>
        <p:spPr>
          <a:xfrm>
            <a:off x="964675" y="1975374"/>
            <a:ext cx="7821105" cy="923330"/>
          </a:xfrm>
          <a:prstGeom prst="rect">
            <a:avLst/>
          </a:prstGeom>
          <a:noFill/>
        </p:spPr>
        <p:txBody>
          <a:bodyPr wrap="square" rtlCol="0">
            <a:spAutoFit/>
          </a:bodyPr>
          <a:lstStyle/>
          <a:p>
            <a:pPr marL="285750" indent="-285750" algn="just">
              <a:buFont typeface="Arial" panose="020B0604020202020204" pitchFamily="34" charset="0"/>
              <a:buChar char="•"/>
            </a:pPr>
            <a:r>
              <a:rPr lang="en-US" sz="1800" b="1">
                <a:effectLst/>
                <a:latin typeface="+mn-lt"/>
                <a:ea typeface="Calibri" panose="020F0502020204030204" pitchFamily="34" charset="0"/>
              </a:rPr>
              <a:t>WannaCry</a:t>
            </a:r>
            <a:r>
              <a:rPr lang="en-US" sz="1800">
                <a:effectLst/>
                <a:latin typeface="+mn-lt"/>
                <a:ea typeface="Calibri" panose="020F0502020204030204" pitchFamily="34" charset="0"/>
              </a:rPr>
              <a:t> (hay WannaDecryptor 2.0) là một </a:t>
            </a:r>
            <a:r>
              <a:rPr lang="en-US" sz="1800" b="1">
                <a:effectLst/>
                <a:latin typeface="+mn-lt"/>
                <a:ea typeface="Calibri" panose="020F0502020204030204" pitchFamily="34" charset="0"/>
              </a:rPr>
              <a:t>phần mềm độc hại </a:t>
            </a:r>
            <a:r>
              <a:rPr lang="en-US" sz="1800">
                <a:effectLst/>
                <a:latin typeface="+mn-lt"/>
                <a:ea typeface="Calibri" panose="020F0502020204030204" pitchFamily="34" charset="0"/>
              </a:rPr>
              <a:t>tống tiền tự lan truyền trên các máy tính với hệ điều hành Microsoft Windows bắt đầu từ tháng 5 năm 2017. </a:t>
            </a:r>
            <a:endParaRPr lang="en-US">
              <a:latin typeface="+mn-lt"/>
            </a:endParaRPr>
          </a:p>
        </p:txBody>
      </p:sp>
      <p:sp>
        <p:nvSpPr>
          <p:cNvPr id="7" name="TextBox 6">
            <a:extLst>
              <a:ext uri="{FF2B5EF4-FFF2-40B4-BE49-F238E27FC236}">
                <a16:creationId xmlns:a16="http://schemas.microsoft.com/office/drawing/2014/main" id="{0DD2440D-6207-43E1-BF10-CED658B75F3F}"/>
              </a:ext>
            </a:extLst>
          </p:cNvPr>
          <p:cNvSpPr txBox="1"/>
          <p:nvPr/>
        </p:nvSpPr>
        <p:spPr>
          <a:xfrm>
            <a:off x="964675" y="2927713"/>
            <a:ext cx="7927942" cy="923330"/>
          </a:xfrm>
          <a:prstGeom prst="rect">
            <a:avLst/>
          </a:prstGeom>
          <a:noFill/>
        </p:spPr>
        <p:txBody>
          <a:bodyPr wrap="square" rtlCol="0">
            <a:spAutoFit/>
          </a:bodyPr>
          <a:lstStyle/>
          <a:p>
            <a:pPr marL="285750" indent="-285750" algn="l">
              <a:buFont typeface="Arial" panose="020B0604020202020204" pitchFamily="34" charset="0"/>
              <a:buChar char="•"/>
            </a:pPr>
            <a:r>
              <a:rPr lang="en-US">
                <a:latin typeface="+mn-lt"/>
                <a:ea typeface="Calibri" panose="020F0502020204030204" pitchFamily="34" charset="0"/>
              </a:rPr>
              <a:t>T</a:t>
            </a:r>
            <a:r>
              <a:rPr lang="en-US" sz="1800">
                <a:effectLst/>
                <a:latin typeface="+mn-lt"/>
                <a:ea typeface="Calibri" panose="020F0502020204030204" pitchFamily="34" charset="0"/>
              </a:rPr>
              <a:t>ính tới ngày 15 tháng 5 đã gây lây nhiễm trên 230.000 máy tính ở 150 quốc gia, yêu cầu thanh toán tiền chuộc từ 300 tới 600 Euro bằng bitcoin với 20 ngôn ngữ.</a:t>
            </a:r>
            <a:endParaRPr lang="en-US">
              <a:latin typeface="+mn-lt"/>
            </a:endParaRPr>
          </a:p>
        </p:txBody>
      </p:sp>
      <p:sp>
        <p:nvSpPr>
          <p:cNvPr id="5" name="TextBox 4">
            <a:extLst>
              <a:ext uri="{FF2B5EF4-FFF2-40B4-BE49-F238E27FC236}">
                <a16:creationId xmlns:a16="http://schemas.microsoft.com/office/drawing/2014/main" id="{E311757B-8BF1-4113-BA27-8BE503547BFE}"/>
              </a:ext>
            </a:extLst>
          </p:cNvPr>
          <p:cNvSpPr txBox="1"/>
          <p:nvPr/>
        </p:nvSpPr>
        <p:spPr>
          <a:xfrm>
            <a:off x="964675" y="3958993"/>
            <a:ext cx="7927942" cy="923330"/>
          </a:xfrm>
          <a:prstGeom prst="rect">
            <a:avLst/>
          </a:prstGeom>
          <a:noFill/>
        </p:spPr>
        <p:txBody>
          <a:bodyPr wrap="square" rtlCol="0">
            <a:spAutoFit/>
          </a:bodyPr>
          <a:lstStyle/>
          <a:p>
            <a:pPr marL="285750" indent="-285750" algn="just">
              <a:buFont typeface="Arial" panose="020B0604020202020204" pitchFamily="34" charset="0"/>
              <a:buChar char="•"/>
            </a:pPr>
            <a:r>
              <a:rPr lang="en-US" b="1">
                <a:latin typeface="+mn-lt"/>
              </a:rPr>
              <a:t>Thủ phạm: </a:t>
            </a:r>
            <a:r>
              <a:rPr lang="en-US">
                <a:latin typeface="+mn-lt"/>
              </a:rPr>
              <a:t>chưa được xác định. Tuy nhiên, nhiều sự tương đồng đã được xác định giữa đoạn code của WannaCry với một chương trình mã độc đã tấn công hãng phim Sony Pictures của nhóm tin tặc Lazarus.</a:t>
            </a:r>
          </a:p>
        </p:txBody>
      </p:sp>
    </p:spTree>
    <p:extLst>
      <p:ext uri="{BB962C8B-B14F-4D97-AF65-F5344CB8AC3E}">
        <p14:creationId xmlns:p14="http://schemas.microsoft.com/office/powerpoint/2010/main" val="12596980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81B37A-A15B-40CB-8BF1-784CF3AAE71D}"/>
              </a:ext>
            </a:extLst>
          </p:cNvPr>
          <p:cNvSpPr>
            <a:spLocks noGrp="1"/>
          </p:cNvSpPr>
          <p:nvPr>
            <p:ph type="title"/>
          </p:nvPr>
        </p:nvSpPr>
        <p:spPr/>
        <p:txBody>
          <a:bodyPr/>
          <a:lstStyle/>
          <a:p>
            <a:r>
              <a:rPr lang="en-US"/>
              <a:t>WannaCry</a:t>
            </a:r>
          </a:p>
        </p:txBody>
      </p:sp>
      <p:sp>
        <p:nvSpPr>
          <p:cNvPr id="3" name="Content Placeholder 2">
            <a:extLst>
              <a:ext uri="{FF2B5EF4-FFF2-40B4-BE49-F238E27FC236}">
                <a16:creationId xmlns:a16="http://schemas.microsoft.com/office/drawing/2014/main" id="{995C8FC3-BA87-4C21-B268-25215008E849}"/>
              </a:ext>
            </a:extLst>
          </p:cNvPr>
          <p:cNvSpPr>
            <a:spLocks noGrp="1"/>
          </p:cNvSpPr>
          <p:nvPr>
            <p:ph idx="1"/>
          </p:nvPr>
        </p:nvSpPr>
        <p:spPr/>
        <p:txBody>
          <a:bodyPr/>
          <a:lstStyle/>
          <a:p>
            <a:pPr marL="0" indent="0">
              <a:buNone/>
            </a:pPr>
            <a:r>
              <a:rPr lang="en-US"/>
              <a:t>2. Phương thức phát tán, tấn công</a:t>
            </a:r>
          </a:p>
        </p:txBody>
      </p:sp>
      <p:sp>
        <p:nvSpPr>
          <p:cNvPr id="4" name="TextBox 3">
            <a:extLst>
              <a:ext uri="{FF2B5EF4-FFF2-40B4-BE49-F238E27FC236}">
                <a16:creationId xmlns:a16="http://schemas.microsoft.com/office/drawing/2014/main" id="{2EE92F69-AA8C-4807-AFBD-3E0D55E014A1}"/>
              </a:ext>
            </a:extLst>
          </p:cNvPr>
          <p:cNvSpPr txBox="1"/>
          <p:nvPr/>
        </p:nvSpPr>
        <p:spPr>
          <a:xfrm>
            <a:off x="838200" y="2696021"/>
            <a:ext cx="9125932" cy="646331"/>
          </a:xfrm>
          <a:prstGeom prst="rect">
            <a:avLst/>
          </a:prstGeom>
          <a:noFill/>
        </p:spPr>
        <p:txBody>
          <a:bodyPr wrap="square" rtlCol="0">
            <a:spAutoFit/>
          </a:bodyPr>
          <a:lstStyle/>
          <a:p>
            <a:pPr marL="285750" indent="-285750" algn="just">
              <a:buFont typeface="Arial" panose="020B0604020202020204" pitchFamily="34" charset="0"/>
              <a:buChar char="•"/>
            </a:pPr>
            <a:r>
              <a:rPr lang="en-US">
                <a:latin typeface="+mn-lt"/>
              </a:rPr>
              <a:t>WannaCry được trang bị cơ chế tự động phát tán trên môi trường Internet. Khi chúng tìm được mục tiêu phù hợp, chương trình sẽ xâm nhập vào hệ thống và lây lan.</a:t>
            </a:r>
          </a:p>
        </p:txBody>
      </p:sp>
      <p:sp>
        <p:nvSpPr>
          <p:cNvPr id="5" name="TextBox 4">
            <a:extLst>
              <a:ext uri="{FF2B5EF4-FFF2-40B4-BE49-F238E27FC236}">
                <a16:creationId xmlns:a16="http://schemas.microsoft.com/office/drawing/2014/main" id="{E7310B48-EBE4-4AC1-8C79-CEB8A7FC1266}"/>
              </a:ext>
            </a:extLst>
          </p:cNvPr>
          <p:cNvSpPr txBox="1"/>
          <p:nvPr/>
        </p:nvSpPr>
        <p:spPr>
          <a:xfrm>
            <a:off x="838200" y="1947863"/>
            <a:ext cx="9125932" cy="646331"/>
          </a:xfrm>
          <a:prstGeom prst="rect">
            <a:avLst/>
          </a:prstGeom>
          <a:noFill/>
        </p:spPr>
        <p:txBody>
          <a:bodyPr wrap="square" rtlCol="0">
            <a:spAutoFit/>
          </a:bodyPr>
          <a:lstStyle/>
          <a:p>
            <a:pPr marL="285750" indent="-285750" algn="l">
              <a:buFont typeface="Arial" panose="020B0604020202020204" pitchFamily="34" charset="0"/>
              <a:buChar char="•"/>
            </a:pPr>
            <a:r>
              <a:rPr lang="en-US">
                <a:latin typeface="+mn-lt"/>
              </a:rPr>
              <a:t>Chương trình khai thác lỗ hổng bảo mật Eternal Blue trên các hệ điều hành lỗi thời của Windows như Wins XP, Wins 7,…</a:t>
            </a:r>
          </a:p>
        </p:txBody>
      </p:sp>
      <p:sp>
        <p:nvSpPr>
          <p:cNvPr id="6" name="TextBox 5">
            <a:extLst>
              <a:ext uri="{FF2B5EF4-FFF2-40B4-BE49-F238E27FC236}">
                <a16:creationId xmlns:a16="http://schemas.microsoft.com/office/drawing/2014/main" id="{4CE8353E-B65A-42E0-AB80-2D64B503101A}"/>
              </a:ext>
            </a:extLst>
          </p:cNvPr>
          <p:cNvSpPr txBox="1"/>
          <p:nvPr/>
        </p:nvSpPr>
        <p:spPr>
          <a:xfrm>
            <a:off x="838200" y="3515649"/>
            <a:ext cx="9125932" cy="923330"/>
          </a:xfrm>
          <a:prstGeom prst="rect">
            <a:avLst/>
          </a:prstGeom>
          <a:noFill/>
        </p:spPr>
        <p:txBody>
          <a:bodyPr wrap="square" rtlCol="0">
            <a:spAutoFit/>
          </a:bodyPr>
          <a:lstStyle/>
          <a:p>
            <a:pPr marL="285750" indent="-285750" algn="just">
              <a:buFont typeface="Arial" panose="020B0604020202020204" pitchFamily="34" charset="0"/>
              <a:buChar char="•"/>
            </a:pPr>
            <a:r>
              <a:rPr lang="en-US">
                <a:latin typeface="+mn-lt"/>
              </a:rPr>
              <a:t>Trước khi thực sự tấn công, WannaCry sẽ cố gắng kết nối đến một tên miền được nhóm tin tặc thiết kế như một công tắc an toàn nếu Virus trở nên mất kiểm soát. Nếu không thể liên kết với tên miền này, Virus sẽ bắt đầu tấn công hệ thống.</a:t>
            </a:r>
          </a:p>
        </p:txBody>
      </p:sp>
      <p:sp>
        <p:nvSpPr>
          <p:cNvPr id="7" name="TextBox 6">
            <a:extLst>
              <a:ext uri="{FF2B5EF4-FFF2-40B4-BE49-F238E27FC236}">
                <a16:creationId xmlns:a16="http://schemas.microsoft.com/office/drawing/2014/main" id="{112C207D-5760-4C72-AE5E-A38B35E6C40E}"/>
              </a:ext>
            </a:extLst>
          </p:cNvPr>
          <p:cNvSpPr txBox="1"/>
          <p:nvPr/>
        </p:nvSpPr>
        <p:spPr>
          <a:xfrm>
            <a:off x="914399" y="4546929"/>
            <a:ext cx="9125932" cy="923330"/>
          </a:xfrm>
          <a:prstGeom prst="rect">
            <a:avLst/>
          </a:prstGeom>
          <a:noFill/>
        </p:spPr>
        <p:txBody>
          <a:bodyPr wrap="square" rtlCol="0">
            <a:spAutoFit/>
          </a:bodyPr>
          <a:lstStyle/>
          <a:p>
            <a:pPr marL="285750" indent="-285750" algn="just">
              <a:buFont typeface="Arial" panose="020B0604020202020204" pitchFamily="34" charset="0"/>
              <a:buChar char="•"/>
            </a:pPr>
            <a:r>
              <a:rPr lang="en-US">
                <a:latin typeface="+mn-lt"/>
              </a:rPr>
              <a:t>Toàn bộ tập tin, dữ liệu của hệ thống sẽ bị Virus mã hóa bằng giao thức RSA 2048-bit vô cùng phức tạp khiến người dùng mất toàn bộ dữ liệu và chỉ có thể lấy lại bằng cách gửi tiền chuộc cho nhóm tin tặc.</a:t>
            </a:r>
          </a:p>
        </p:txBody>
      </p:sp>
    </p:spTree>
    <p:extLst>
      <p:ext uri="{BB962C8B-B14F-4D97-AF65-F5344CB8AC3E}">
        <p14:creationId xmlns:p14="http://schemas.microsoft.com/office/powerpoint/2010/main" val="381605425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arn(inVertical)">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arn(inVertical)">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7">
                                            <p:txEl>
                                              <p:pRg st="0" end="0"/>
                                            </p:txEl>
                                          </p:spTgt>
                                        </p:tgtEl>
                                        <p:attrNameLst>
                                          <p:attrName>style.visibility</p:attrName>
                                        </p:attrNameLst>
                                      </p:cBhvr>
                                      <p:to>
                                        <p:strVal val="visible"/>
                                      </p:to>
                                    </p:set>
                                    <p:animEffect transition="in" filter="barn(inVertical)">
                                      <p:cBhvr>
                                        <p:cTn id="22"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6947" name="Rectangle 3">
            <a:extLst>
              <a:ext uri="{FF2B5EF4-FFF2-40B4-BE49-F238E27FC236}">
                <a16:creationId xmlns:a16="http://schemas.microsoft.com/office/drawing/2014/main" id="{E39ADFF8-F883-4E85-BE39-540D4424BE13}"/>
              </a:ext>
            </a:extLst>
          </p:cNvPr>
          <p:cNvSpPr>
            <a:spLocks noChangeArrowheads="1"/>
          </p:cNvSpPr>
          <p:nvPr/>
        </p:nvSpPr>
        <p:spPr bwMode="auto">
          <a:xfrm>
            <a:off x="2057400" y="2438400"/>
            <a:ext cx="8153400" cy="1447800"/>
          </a:xfrm>
          <a:prstGeom prst="rect">
            <a:avLst/>
          </a:prstGeom>
          <a:noFill/>
          <a:ln w="9525">
            <a:noFill/>
            <a:miter lim="800000"/>
            <a:headEnd/>
            <a:tailEnd/>
          </a:ln>
          <a:effectLst/>
        </p:spPr>
        <p:txBody>
          <a:bodyPr anchor="b"/>
          <a:lstStyle/>
          <a:p>
            <a:pPr algn="ctr" eaLnBrk="1" hangingPunct="1">
              <a:defRPr/>
            </a:pPr>
            <a:endParaRPr lang="en-US" sz="4400" dirty="0">
              <a:solidFill>
                <a:schemeClr val="tx2"/>
              </a:solidFill>
              <a:effectLst>
                <a:outerShdw blurRad="38100" dist="38100" dir="2700000" algn="tl">
                  <a:srgbClr val="C0C0C0"/>
                </a:outerShdw>
              </a:effectLst>
            </a:endParaRPr>
          </a:p>
        </p:txBody>
      </p:sp>
      <p:sp>
        <p:nvSpPr>
          <p:cNvPr id="22531" name="Text Box 4">
            <a:extLst>
              <a:ext uri="{FF2B5EF4-FFF2-40B4-BE49-F238E27FC236}">
                <a16:creationId xmlns:a16="http://schemas.microsoft.com/office/drawing/2014/main" id="{8BB2EC37-B59F-4095-8C54-060111A395DA}"/>
              </a:ext>
            </a:extLst>
          </p:cNvPr>
          <p:cNvSpPr txBox="1">
            <a:spLocks noChangeArrowheads="1"/>
          </p:cNvSpPr>
          <p:nvPr/>
        </p:nvSpPr>
        <p:spPr bwMode="auto">
          <a:xfrm>
            <a:off x="2715598" y="1757925"/>
            <a:ext cx="7706696" cy="2128275"/>
          </a:xfrm>
          <a:prstGeom prst="rect">
            <a:avLst/>
          </a:prstGeom>
          <a:noFill/>
          <a:ln w="9525">
            <a:noFill/>
            <a:miter lim="800000"/>
            <a:headEnd/>
            <a:tailEnd/>
          </a:ln>
        </p:spPr>
        <p:txBody>
          <a:bodyPr wrap="square">
            <a:spAutoFit/>
          </a:bodyPr>
          <a:lstStyle/>
          <a:p>
            <a:pPr algn="ctr" defTabSz="685800" eaLnBrk="1" fontAlgn="auto" hangingPunct="1">
              <a:lnSpc>
                <a:spcPct val="90000"/>
              </a:lnSpc>
              <a:spcAft>
                <a:spcPts val="0"/>
              </a:spcAft>
              <a:defRPr/>
            </a:pPr>
            <a:r>
              <a:rPr lang="en-US" sz="4900" b="1" dirty="0">
                <a:effectLst>
                  <a:outerShdw blurRad="38100" dist="38100" dir="2700000" algn="tl">
                    <a:srgbClr val="C0C0C0"/>
                  </a:outerShdw>
                </a:effectLst>
                <a:latin typeface="Times New Roman" panose="02020603050405020304" pitchFamily="18" charset="0"/>
                <a:ea typeface="+mj-ea"/>
                <a:cs typeface="Times New Roman" panose="02020603050405020304" pitchFamily="18" charset="0"/>
              </a:rPr>
              <a:t>PHẦN 1: </a:t>
            </a:r>
            <a:endParaRPr lang="id-ID" sz="4900" b="1" dirty="0">
              <a:effectLst>
                <a:outerShdw blurRad="38100" dist="38100" dir="2700000" algn="tl">
                  <a:srgbClr val="C0C0C0"/>
                </a:outerShdw>
              </a:effectLst>
              <a:latin typeface="Times New Roman" panose="02020603050405020304" pitchFamily="18" charset="0"/>
              <a:ea typeface="+mj-ea"/>
              <a:cs typeface="Times New Roman" panose="02020603050405020304" pitchFamily="18" charset="0"/>
            </a:endParaRPr>
          </a:p>
          <a:p>
            <a:pPr algn="ctr" defTabSz="685800" eaLnBrk="1" fontAlgn="auto" hangingPunct="1">
              <a:lnSpc>
                <a:spcPct val="90000"/>
              </a:lnSpc>
              <a:spcAft>
                <a:spcPts val="0"/>
              </a:spcAft>
              <a:defRPr/>
            </a:pPr>
            <a:r>
              <a:rPr lang="en-US" sz="4900" b="1">
                <a:effectLst>
                  <a:outerShdw blurRad="38100" dist="38100" dir="2700000" algn="tl">
                    <a:srgbClr val="C0C0C0"/>
                  </a:outerShdw>
                </a:effectLst>
                <a:latin typeface="Times New Roman" panose="02020603050405020304" pitchFamily="18" charset="0"/>
                <a:ea typeface="+mj-ea"/>
                <a:cs typeface="Times New Roman" panose="02020603050405020304" pitchFamily="18" charset="0"/>
              </a:rPr>
              <a:t>KHÁI NIỆM VÀ LỊCH SỬ CỦA MALWARE</a:t>
            </a:r>
            <a:endParaRPr lang="en-US" sz="4900" b="1" dirty="0">
              <a:effectLst>
                <a:outerShdw blurRad="38100" dist="38100" dir="2700000" algn="tl">
                  <a:srgbClr val="C0C0C0"/>
                </a:outerShdw>
              </a:effectLst>
              <a:latin typeface="Times New Roman" panose="02020603050405020304" pitchFamily="18" charset="0"/>
              <a:ea typeface="+mj-ea"/>
              <a:cs typeface="Times New Roman" panose="02020603050405020304" pitchFamily="18" charset="0"/>
            </a:endParaRPr>
          </a:p>
        </p:txBody>
      </p:sp>
      <p:sp>
        <p:nvSpPr>
          <p:cNvPr id="9220" name="Slide Number Placeholder 3">
            <a:extLst>
              <a:ext uri="{FF2B5EF4-FFF2-40B4-BE49-F238E27FC236}">
                <a16:creationId xmlns:a16="http://schemas.microsoft.com/office/drawing/2014/main" id="{02A65540-595F-4EA4-969D-8708FB6BEF98}"/>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42D10B70-EF92-4286-960C-B25300BE49DF}" type="slidenum">
              <a:rPr lang="en-US" altLang="en-US" sz="1200">
                <a:solidFill>
                  <a:srgbClr val="B5A788"/>
                </a:solidFill>
                <a:latin typeface="Tahoma" panose="020B0604030504040204" pitchFamily="34" charset="0"/>
              </a:rPr>
              <a:pPr/>
              <a:t>3</a:t>
            </a:fld>
            <a:endParaRPr lang="en-US" altLang="en-US" sz="1200">
              <a:solidFill>
                <a:srgbClr val="B5A788"/>
              </a:solidFill>
              <a:latin typeface="Tahoma" panose="020B0604030504040204" pitchFamily="34" charset="0"/>
            </a:endParaRPr>
          </a:p>
        </p:txBody>
      </p:sp>
    </p:spTree>
    <p:extLst>
      <p:ext uri="{BB962C8B-B14F-4D97-AF65-F5344CB8AC3E}">
        <p14:creationId xmlns:p14="http://schemas.microsoft.com/office/powerpoint/2010/main" val="22163435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464508-2BED-4ADF-90CE-9EF8D36F8756}"/>
              </a:ext>
            </a:extLst>
          </p:cNvPr>
          <p:cNvSpPr>
            <a:spLocks noGrp="1"/>
          </p:cNvSpPr>
          <p:nvPr>
            <p:ph type="title"/>
          </p:nvPr>
        </p:nvSpPr>
        <p:spPr/>
        <p:txBody>
          <a:bodyPr/>
          <a:lstStyle/>
          <a:p>
            <a:r>
              <a:rPr lang="en-US"/>
              <a:t>WannaCry</a:t>
            </a:r>
          </a:p>
        </p:txBody>
      </p:sp>
      <p:pic>
        <p:nvPicPr>
          <p:cNvPr id="5" name="Picture 4">
            <a:extLst>
              <a:ext uri="{FF2B5EF4-FFF2-40B4-BE49-F238E27FC236}">
                <a16:creationId xmlns:a16="http://schemas.microsoft.com/office/drawing/2014/main" id="{06D7B831-B505-49D4-8918-DD70A511FD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4966" y="1134555"/>
            <a:ext cx="6543681" cy="4936307"/>
          </a:xfrm>
          <a:prstGeom prst="rect">
            <a:avLst/>
          </a:prstGeom>
        </p:spPr>
      </p:pic>
      <p:sp>
        <p:nvSpPr>
          <p:cNvPr id="6" name="TextBox 5">
            <a:extLst>
              <a:ext uri="{FF2B5EF4-FFF2-40B4-BE49-F238E27FC236}">
                <a16:creationId xmlns:a16="http://schemas.microsoft.com/office/drawing/2014/main" id="{A9AED060-A61C-419B-98D6-F9BAFB301022}"/>
              </a:ext>
            </a:extLst>
          </p:cNvPr>
          <p:cNvSpPr txBox="1"/>
          <p:nvPr/>
        </p:nvSpPr>
        <p:spPr>
          <a:xfrm>
            <a:off x="3431357" y="6235831"/>
            <a:ext cx="6645897" cy="367645"/>
          </a:xfrm>
          <a:prstGeom prst="rect">
            <a:avLst/>
          </a:prstGeom>
          <a:noFill/>
        </p:spPr>
        <p:txBody>
          <a:bodyPr wrap="square" rtlCol="0">
            <a:spAutoFit/>
          </a:bodyPr>
          <a:lstStyle/>
          <a:p>
            <a:pPr algn="l"/>
            <a:r>
              <a:rPr lang="en-US">
                <a:latin typeface="+mn-lt"/>
              </a:rPr>
              <a:t>Màn hình máy tính bị kiểm soát bởi WannaCry</a:t>
            </a:r>
          </a:p>
        </p:txBody>
      </p:sp>
    </p:spTree>
    <p:extLst>
      <p:ext uri="{BB962C8B-B14F-4D97-AF65-F5344CB8AC3E}">
        <p14:creationId xmlns:p14="http://schemas.microsoft.com/office/powerpoint/2010/main" val="28060561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par>
                                <p:cTn id="8" presetID="14" presetClass="entr" presetSubtype="1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randombar(horizontal)">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F71539-7AFB-4B27-9588-668712F8C7B0}"/>
              </a:ext>
            </a:extLst>
          </p:cNvPr>
          <p:cNvSpPr>
            <a:spLocks noGrp="1"/>
          </p:cNvSpPr>
          <p:nvPr>
            <p:ph type="title"/>
          </p:nvPr>
        </p:nvSpPr>
        <p:spPr/>
        <p:txBody>
          <a:bodyPr/>
          <a:lstStyle/>
          <a:p>
            <a:r>
              <a:rPr lang="en-US"/>
              <a:t>WannaCry</a:t>
            </a:r>
          </a:p>
        </p:txBody>
      </p:sp>
      <p:sp>
        <p:nvSpPr>
          <p:cNvPr id="3" name="Content Placeholder 2">
            <a:extLst>
              <a:ext uri="{FF2B5EF4-FFF2-40B4-BE49-F238E27FC236}">
                <a16:creationId xmlns:a16="http://schemas.microsoft.com/office/drawing/2014/main" id="{C95D4752-CA82-4771-878D-298340C7BF05}"/>
              </a:ext>
            </a:extLst>
          </p:cNvPr>
          <p:cNvSpPr>
            <a:spLocks noGrp="1"/>
          </p:cNvSpPr>
          <p:nvPr>
            <p:ph idx="1"/>
          </p:nvPr>
        </p:nvSpPr>
        <p:spPr/>
        <p:txBody>
          <a:bodyPr/>
          <a:lstStyle/>
          <a:p>
            <a:pPr marL="0" indent="0">
              <a:buNone/>
            </a:pPr>
            <a:r>
              <a:rPr lang="en-US"/>
              <a:t>3. Thiệt hại</a:t>
            </a:r>
          </a:p>
        </p:txBody>
      </p:sp>
      <p:sp>
        <p:nvSpPr>
          <p:cNvPr id="4" name="TextBox 3">
            <a:extLst>
              <a:ext uri="{FF2B5EF4-FFF2-40B4-BE49-F238E27FC236}">
                <a16:creationId xmlns:a16="http://schemas.microsoft.com/office/drawing/2014/main" id="{121F26B4-5893-4813-B579-FFF7F01DA8A7}"/>
              </a:ext>
            </a:extLst>
          </p:cNvPr>
          <p:cNvSpPr txBox="1"/>
          <p:nvPr/>
        </p:nvSpPr>
        <p:spPr>
          <a:xfrm>
            <a:off x="942679" y="1894788"/>
            <a:ext cx="8474697" cy="2158924"/>
          </a:xfrm>
          <a:prstGeom prst="rect">
            <a:avLst/>
          </a:prstGeom>
          <a:noFill/>
        </p:spPr>
        <p:txBody>
          <a:bodyPr wrap="square" rtlCol="0">
            <a:spAutoFit/>
          </a:bodyPr>
          <a:lstStyle/>
          <a:p>
            <a:pPr marL="285750" indent="-285750" algn="just">
              <a:lnSpc>
                <a:spcPct val="107000"/>
              </a:lnSpc>
              <a:spcAft>
                <a:spcPts val="800"/>
              </a:spcAft>
              <a:buFont typeface="Arial" panose="020B0604020202020204" pitchFamily="34" charset="0"/>
              <a:buChar char="•"/>
            </a:pPr>
            <a:r>
              <a:rPr lang="en-US" sz="1800">
                <a:effectLst/>
                <a:latin typeface="+mn-lt"/>
                <a:ea typeface="Calibri" panose="020F0502020204030204" pitchFamily="34" charset="0"/>
                <a:cs typeface="Times New Roman" panose="02020603050405020304" pitchFamily="18" charset="0"/>
              </a:rPr>
              <a:t>Cuộc tấn công mã độc tống tiền ảnh hưởng đến nhiều bệnh viện NHS ở Anh.</a:t>
            </a:r>
          </a:p>
          <a:p>
            <a:pPr marL="285750" indent="-285750" algn="just">
              <a:lnSpc>
                <a:spcPct val="107000"/>
              </a:lnSpc>
              <a:spcAft>
                <a:spcPts val="800"/>
              </a:spcAft>
              <a:buFont typeface="Arial" panose="020B0604020202020204" pitchFamily="34" charset="0"/>
              <a:buChar char="•"/>
            </a:pPr>
            <a:r>
              <a:rPr lang="en-US" sz="1800">
                <a:effectLst/>
                <a:latin typeface="+mn-lt"/>
                <a:ea typeface="Calibri" panose="020F0502020204030204" pitchFamily="34" charset="0"/>
                <a:cs typeface="Times New Roman" panose="02020603050405020304" pitchFamily="18" charset="0"/>
              </a:rPr>
              <a:t>Nhà máy Nissan Motor Manufacturing UK, Tyne and Wear đã ngừng sản xuất sau khi chương trình này nhiễm vào một số hệ thống của họ</a:t>
            </a:r>
          </a:p>
          <a:p>
            <a:pPr marL="285750" indent="-285750" algn="just">
              <a:lnSpc>
                <a:spcPct val="107000"/>
              </a:lnSpc>
              <a:spcAft>
                <a:spcPts val="800"/>
              </a:spcAft>
              <a:buFont typeface="Arial" panose="020B0604020202020204" pitchFamily="34" charset="0"/>
              <a:buChar char="•"/>
            </a:pPr>
            <a:r>
              <a:rPr lang="en-US" sz="1800">
                <a:effectLst/>
                <a:latin typeface="+mn-lt"/>
                <a:ea typeface="Calibri" panose="020F0502020204030204" pitchFamily="34" charset="0"/>
                <a:cs typeface="Times New Roman" panose="02020603050405020304" pitchFamily="18" charset="0"/>
              </a:rPr>
              <a:t>Hơn 1.000 máy tính tại Bộ Nội vụ Nga, Bộ Khẩn cấp Nga và công ty viễn thông của Nga MegaFon bị kiểm soát bởi WannaCry.</a:t>
            </a:r>
          </a:p>
          <a:p>
            <a:pPr algn="l"/>
            <a:endParaRPr lang="en-US">
              <a:latin typeface="+mn-lt"/>
            </a:endParaRPr>
          </a:p>
        </p:txBody>
      </p:sp>
    </p:spTree>
    <p:extLst>
      <p:ext uri="{BB962C8B-B14F-4D97-AF65-F5344CB8AC3E}">
        <p14:creationId xmlns:p14="http://schemas.microsoft.com/office/powerpoint/2010/main" val="380619762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wipe(left)">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wipe(left)">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wipe(left)">
                                      <p:cBhvr>
                                        <p:cTn id="17"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6947" name="Rectangle 3">
            <a:extLst>
              <a:ext uri="{FF2B5EF4-FFF2-40B4-BE49-F238E27FC236}">
                <a16:creationId xmlns:a16="http://schemas.microsoft.com/office/drawing/2014/main" id="{E39ADFF8-F883-4E85-BE39-540D4424BE13}"/>
              </a:ext>
            </a:extLst>
          </p:cNvPr>
          <p:cNvSpPr>
            <a:spLocks noChangeArrowheads="1"/>
          </p:cNvSpPr>
          <p:nvPr/>
        </p:nvSpPr>
        <p:spPr bwMode="auto">
          <a:xfrm>
            <a:off x="2057400" y="2438400"/>
            <a:ext cx="8153400" cy="1447800"/>
          </a:xfrm>
          <a:prstGeom prst="rect">
            <a:avLst/>
          </a:prstGeom>
          <a:noFill/>
          <a:ln w="9525">
            <a:noFill/>
            <a:miter lim="800000"/>
            <a:headEnd/>
            <a:tailEnd/>
          </a:ln>
          <a:effectLst/>
        </p:spPr>
        <p:txBody>
          <a:bodyPr anchor="b"/>
          <a:lstStyle/>
          <a:p>
            <a:pPr algn="ctr" eaLnBrk="1" hangingPunct="1">
              <a:defRPr/>
            </a:pPr>
            <a:endParaRPr lang="en-US" sz="4400" dirty="0">
              <a:solidFill>
                <a:schemeClr val="tx2"/>
              </a:solidFill>
              <a:effectLst>
                <a:outerShdw blurRad="38100" dist="38100" dir="2700000" algn="tl">
                  <a:srgbClr val="C0C0C0"/>
                </a:outerShdw>
              </a:effectLst>
            </a:endParaRPr>
          </a:p>
        </p:txBody>
      </p:sp>
      <p:sp>
        <p:nvSpPr>
          <p:cNvPr id="22531" name="Text Box 4">
            <a:extLst>
              <a:ext uri="{FF2B5EF4-FFF2-40B4-BE49-F238E27FC236}">
                <a16:creationId xmlns:a16="http://schemas.microsoft.com/office/drawing/2014/main" id="{8BB2EC37-B59F-4095-8C54-060111A395DA}"/>
              </a:ext>
            </a:extLst>
          </p:cNvPr>
          <p:cNvSpPr txBox="1">
            <a:spLocks noChangeArrowheads="1"/>
          </p:cNvSpPr>
          <p:nvPr/>
        </p:nvSpPr>
        <p:spPr bwMode="auto">
          <a:xfrm>
            <a:off x="2715598" y="1757925"/>
            <a:ext cx="7706696" cy="2128275"/>
          </a:xfrm>
          <a:prstGeom prst="rect">
            <a:avLst/>
          </a:prstGeom>
          <a:noFill/>
          <a:ln w="9525">
            <a:noFill/>
            <a:miter lim="800000"/>
            <a:headEnd/>
            <a:tailEnd/>
          </a:ln>
        </p:spPr>
        <p:txBody>
          <a:bodyPr wrap="square">
            <a:spAutoFit/>
          </a:bodyPr>
          <a:lstStyle/>
          <a:p>
            <a:pPr algn="ctr" defTabSz="685800" eaLnBrk="1" fontAlgn="auto" hangingPunct="1">
              <a:lnSpc>
                <a:spcPct val="90000"/>
              </a:lnSpc>
              <a:spcAft>
                <a:spcPts val="0"/>
              </a:spcAft>
              <a:defRPr/>
            </a:pPr>
            <a:r>
              <a:rPr lang="en-US" sz="4900" b="1">
                <a:effectLst>
                  <a:outerShdw blurRad="38100" dist="38100" dir="2700000" algn="tl">
                    <a:srgbClr val="C0C0C0"/>
                  </a:outerShdw>
                </a:effectLst>
                <a:latin typeface="Times New Roman" panose="02020603050405020304" pitchFamily="18" charset="0"/>
                <a:ea typeface="+mj-ea"/>
                <a:cs typeface="Times New Roman" panose="02020603050405020304" pitchFamily="18" charset="0"/>
              </a:rPr>
              <a:t>PHẦN 4: </a:t>
            </a:r>
          </a:p>
          <a:p>
            <a:pPr algn="ctr" defTabSz="685800" eaLnBrk="1" fontAlgn="auto" hangingPunct="1">
              <a:lnSpc>
                <a:spcPct val="90000"/>
              </a:lnSpc>
              <a:spcAft>
                <a:spcPts val="0"/>
              </a:spcAft>
              <a:defRPr/>
            </a:pPr>
            <a:r>
              <a:rPr lang="en-US" sz="4900" b="1">
                <a:effectLst>
                  <a:outerShdw blurRad="38100" dist="38100" dir="2700000" algn="tl">
                    <a:srgbClr val="C0C0C0"/>
                  </a:outerShdw>
                </a:effectLst>
                <a:latin typeface="Times New Roman" panose="02020603050405020304" pitchFamily="18" charset="0"/>
                <a:ea typeface="+mj-ea"/>
                <a:cs typeface="Times New Roman" panose="02020603050405020304" pitchFamily="18" charset="0"/>
              </a:rPr>
              <a:t>PHƯƠNG PHÁP PHÒNG CHỐNG MALWARE</a:t>
            </a:r>
            <a:endParaRPr lang="id-ID" sz="4900" b="1" dirty="0">
              <a:effectLst>
                <a:outerShdw blurRad="38100" dist="38100" dir="2700000" algn="tl">
                  <a:srgbClr val="C0C0C0"/>
                </a:outerShdw>
              </a:effectLst>
              <a:latin typeface="Times New Roman" panose="02020603050405020304" pitchFamily="18" charset="0"/>
              <a:ea typeface="+mj-ea"/>
              <a:cs typeface="Times New Roman" panose="02020603050405020304" pitchFamily="18" charset="0"/>
            </a:endParaRPr>
          </a:p>
        </p:txBody>
      </p:sp>
      <p:sp>
        <p:nvSpPr>
          <p:cNvPr id="9220" name="Slide Number Placeholder 3">
            <a:extLst>
              <a:ext uri="{FF2B5EF4-FFF2-40B4-BE49-F238E27FC236}">
                <a16:creationId xmlns:a16="http://schemas.microsoft.com/office/drawing/2014/main" id="{02A65540-595F-4EA4-969D-8708FB6BEF98}"/>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42D10B70-EF92-4286-960C-B25300BE49DF}" type="slidenum">
              <a:rPr lang="en-US" altLang="en-US" sz="1200">
                <a:solidFill>
                  <a:srgbClr val="B5A788"/>
                </a:solidFill>
                <a:latin typeface="Tahoma" panose="020B0604030504040204" pitchFamily="34" charset="0"/>
              </a:rPr>
              <a:pPr/>
              <a:t>32</a:t>
            </a:fld>
            <a:endParaRPr lang="en-US" altLang="en-US" sz="1200">
              <a:solidFill>
                <a:srgbClr val="B5A788"/>
              </a:solidFill>
              <a:latin typeface="Tahoma" panose="020B0604030504040204" pitchFamily="34" charset="0"/>
            </a:endParaRPr>
          </a:p>
        </p:txBody>
      </p:sp>
    </p:spTree>
    <p:extLst>
      <p:ext uri="{BB962C8B-B14F-4D97-AF65-F5344CB8AC3E}">
        <p14:creationId xmlns:p14="http://schemas.microsoft.com/office/powerpoint/2010/main" val="7231573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ADBA95-C759-4291-AFAF-0CF571F038C9}"/>
              </a:ext>
            </a:extLst>
          </p:cNvPr>
          <p:cNvSpPr>
            <a:spLocks noGrp="1"/>
          </p:cNvSpPr>
          <p:nvPr>
            <p:ph type="title"/>
          </p:nvPr>
        </p:nvSpPr>
        <p:spPr/>
        <p:txBody>
          <a:bodyPr/>
          <a:lstStyle/>
          <a:p>
            <a:r>
              <a:rPr lang="en-US"/>
              <a:t>Phòng chống Malware</a:t>
            </a:r>
          </a:p>
        </p:txBody>
      </p:sp>
      <p:sp>
        <p:nvSpPr>
          <p:cNvPr id="3" name="Content Placeholder 2">
            <a:extLst>
              <a:ext uri="{FF2B5EF4-FFF2-40B4-BE49-F238E27FC236}">
                <a16:creationId xmlns:a16="http://schemas.microsoft.com/office/drawing/2014/main" id="{F1DC0399-9D1E-4B26-A2F8-B3CC0D796194}"/>
              </a:ext>
            </a:extLst>
          </p:cNvPr>
          <p:cNvSpPr>
            <a:spLocks noGrp="1"/>
          </p:cNvSpPr>
          <p:nvPr>
            <p:ph idx="1"/>
          </p:nvPr>
        </p:nvSpPr>
        <p:spPr/>
        <p:txBody>
          <a:bodyPr/>
          <a:lstStyle/>
          <a:p>
            <a:pPr marL="0" indent="0">
              <a:buNone/>
            </a:pPr>
            <a:r>
              <a:rPr lang="en-US" b="1"/>
              <a:t>1. Thực trạng</a:t>
            </a:r>
          </a:p>
        </p:txBody>
      </p:sp>
      <p:pic>
        <p:nvPicPr>
          <p:cNvPr id="6" name="Picture 5">
            <a:extLst>
              <a:ext uri="{FF2B5EF4-FFF2-40B4-BE49-F238E27FC236}">
                <a16:creationId xmlns:a16="http://schemas.microsoft.com/office/drawing/2014/main" id="{FF6F96B0-9C79-4368-83EC-3B1A457881E3}"/>
              </a:ext>
            </a:extLst>
          </p:cNvPr>
          <p:cNvPicPr>
            <a:picLocks noChangeAspect="1"/>
          </p:cNvPicPr>
          <p:nvPr/>
        </p:nvPicPr>
        <p:blipFill>
          <a:blip r:embed="rId2"/>
          <a:stretch>
            <a:fillRect/>
          </a:stretch>
        </p:blipFill>
        <p:spPr>
          <a:xfrm>
            <a:off x="2118900" y="1923880"/>
            <a:ext cx="7954200" cy="4918160"/>
          </a:xfrm>
          <a:prstGeom prst="rect">
            <a:avLst/>
          </a:prstGeom>
        </p:spPr>
      </p:pic>
    </p:spTree>
    <p:extLst>
      <p:ext uri="{BB962C8B-B14F-4D97-AF65-F5344CB8AC3E}">
        <p14:creationId xmlns:p14="http://schemas.microsoft.com/office/powerpoint/2010/main" val="738450545"/>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heel(1)">
                                      <p:cBhvr>
                                        <p:cTn id="7"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ADBA95-C759-4291-AFAF-0CF571F038C9}"/>
              </a:ext>
            </a:extLst>
          </p:cNvPr>
          <p:cNvSpPr>
            <a:spLocks noGrp="1"/>
          </p:cNvSpPr>
          <p:nvPr>
            <p:ph type="title"/>
          </p:nvPr>
        </p:nvSpPr>
        <p:spPr/>
        <p:txBody>
          <a:bodyPr/>
          <a:lstStyle/>
          <a:p>
            <a:r>
              <a:rPr lang="en-US"/>
              <a:t>Phòng chống Malware</a:t>
            </a:r>
          </a:p>
        </p:txBody>
      </p:sp>
      <p:sp>
        <p:nvSpPr>
          <p:cNvPr id="3" name="Content Placeholder 2">
            <a:extLst>
              <a:ext uri="{FF2B5EF4-FFF2-40B4-BE49-F238E27FC236}">
                <a16:creationId xmlns:a16="http://schemas.microsoft.com/office/drawing/2014/main" id="{F1DC0399-9D1E-4B26-A2F8-B3CC0D796194}"/>
              </a:ext>
            </a:extLst>
          </p:cNvPr>
          <p:cNvSpPr>
            <a:spLocks noGrp="1"/>
          </p:cNvSpPr>
          <p:nvPr>
            <p:ph idx="1"/>
          </p:nvPr>
        </p:nvSpPr>
        <p:spPr/>
        <p:txBody>
          <a:bodyPr/>
          <a:lstStyle/>
          <a:p>
            <a:pPr marL="0" indent="0">
              <a:buNone/>
            </a:pPr>
            <a:r>
              <a:rPr lang="en-US" b="1"/>
              <a:t>1. Thực trạng</a:t>
            </a:r>
          </a:p>
        </p:txBody>
      </p:sp>
      <p:sp>
        <p:nvSpPr>
          <p:cNvPr id="5" name="TextBox 4">
            <a:extLst>
              <a:ext uri="{FF2B5EF4-FFF2-40B4-BE49-F238E27FC236}">
                <a16:creationId xmlns:a16="http://schemas.microsoft.com/office/drawing/2014/main" id="{6F8B2AB3-573C-4867-980A-FB284DB55ADA}"/>
              </a:ext>
            </a:extLst>
          </p:cNvPr>
          <p:cNvSpPr txBox="1"/>
          <p:nvPr/>
        </p:nvSpPr>
        <p:spPr>
          <a:xfrm>
            <a:off x="1181207" y="2009273"/>
            <a:ext cx="6535994" cy="1200329"/>
          </a:xfrm>
          <a:prstGeom prst="rect">
            <a:avLst/>
          </a:prstGeom>
          <a:noFill/>
        </p:spPr>
        <p:txBody>
          <a:bodyPr wrap="square" rtlCol="0">
            <a:spAutoFit/>
          </a:bodyPr>
          <a:lstStyle/>
          <a:p>
            <a:pPr marL="285750" indent="-285750" algn="just">
              <a:buFont typeface="Arial" panose="020B0604020202020204" pitchFamily="34" charset="0"/>
              <a:buChar char="•"/>
            </a:pPr>
            <a:r>
              <a:rPr lang="en-US" sz="1800">
                <a:solidFill>
                  <a:srgbClr val="333333"/>
                </a:solidFill>
                <a:effectLst/>
                <a:latin typeface="+mn-lt"/>
                <a:ea typeface="Times New Roman" panose="02020603050405020304" pitchFamily="18" charset="0"/>
              </a:rPr>
              <a:t>Trong 3 tháng đầu năm 2021, Cục An toàn thông tin, Bộ TT&amp;TT đã ghi nhận 1.271 vụ tấn công mạng vào các hệ thống thông tin tại Việt Nam, giảm 20% so với cùng kỳ Quý I/2020.</a:t>
            </a:r>
            <a:endParaRPr lang="en-US" sz="1800">
              <a:effectLst/>
              <a:latin typeface="+mn-lt"/>
              <a:ea typeface="Times New Roman" panose="02020603050405020304" pitchFamily="18" charset="0"/>
            </a:endParaRPr>
          </a:p>
        </p:txBody>
      </p:sp>
      <p:sp>
        <p:nvSpPr>
          <p:cNvPr id="6" name="TextBox 5">
            <a:extLst>
              <a:ext uri="{FF2B5EF4-FFF2-40B4-BE49-F238E27FC236}">
                <a16:creationId xmlns:a16="http://schemas.microsoft.com/office/drawing/2014/main" id="{6AFEA329-3578-4897-8FBC-112296190728}"/>
              </a:ext>
            </a:extLst>
          </p:cNvPr>
          <p:cNvSpPr txBox="1"/>
          <p:nvPr/>
        </p:nvSpPr>
        <p:spPr>
          <a:xfrm>
            <a:off x="1155981" y="3281457"/>
            <a:ext cx="6535994" cy="1477328"/>
          </a:xfrm>
          <a:prstGeom prst="rect">
            <a:avLst/>
          </a:prstGeom>
          <a:noFill/>
        </p:spPr>
        <p:txBody>
          <a:bodyPr wrap="square" rtlCol="0">
            <a:spAutoFit/>
          </a:bodyPr>
          <a:lstStyle/>
          <a:p>
            <a:pPr marL="285750" indent="-285750" algn="just">
              <a:buFont typeface="Arial" panose="020B0604020202020204" pitchFamily="34" charset="0"/>
              <a:buChar char="•"/>
            </a:pPr>
            <a:r>
              <a:rPr lang="en-US" sz="1800">
                <a:solidFill>
                  <a:srgbClr val="333333"/>
                </a:solidFill>
                <a:effectLst/>
                <a:latin typeface="+mn-lt"/>
                <a:ea typeface="Times New Roman" panose="02020603050405020304" pitchFamily="18" charset="0"/>
              </a:rPr>
              <a:t>Mặc dù so với cùng kỳ quý I/2020, số vụ tấn công mạng có giảm 20%. Tuy nhiên, nếu tính từ đầu năm 2021 đến nay, số vụ tấn công mạng vẫn có xu hướng tăng nhẹ. Cụ thể, trong tháng 3/2021, Cục An toàn thông tin đã ghi nhận 491 vụ tấn công mạng, tăng 8,15% so với tháng 2/2021.</a:t>
            </a:r>
            <a:endParaRPr lang="en-US" sz="1800">
              <a:effectLst/>
              <a:latin typeface="+mn-lt"/>
              <a:ea typeface="Times New Roman" panose="02020603050405020304" pitchFamily="18" charset="0"/>
            </a:endParaRPr>
          </a:p>
        </p:txBody>
      </p:sp>
      <p:sp>
        <p:nvSpPr>
          <p:cNvPr id="7" name="TextBox 6">
            <a:extLst>
              <a:ext uri="{FF2B5EF4-FFF2-40B4-BE49-F238E27FC236}">
                <a16:creationId xmlns:a16="http://schemas.microsoft.com/office/drawing/2014/main" id="{09D97DE9-6785-463F-B8E4-72197C00BA07}"/>
              </a:ext>
            </a:extLst>
          </p:cNvPr>
          <p:cNvSpPr txBox="1"/>
          <p:nvPr/>
        </p:nvSpPr>
        <p:spPr>
          <a:xfrm>
            <a:off x="1181207" y="5035783"/>
            <a:ext cx="10358860" cy="1754326"/>
          </a:xfrm>
          <a:prstGeom prst="rect">
            <a:avLst/>
          </a:prstGeom>
          <a:noFill/>
        </p:spPr>
        <p:txBody>
          <a:bodyPr wrap="square" rtlCol="0">
            <a:spAutoFit/>
          </a:bodyPr>
          <a:lstStyle/>
          <a:p>
            <a:pPr marL="285750" indent="-285750" algn="just">
              <a:buFont typeface="Arial" panose="020B0604020202020204" pitchFamily="34" charset="0"/>
              <a:buChar char="•"/>
            </a:pPr>
            <a:r>
              <a:rPr lang="en-US">
                <a:latin typeface="+mj-lt"/>
              </a:rPr>
              <a:t>Phân tích của chuyên gia Trung tâm Giám sát an toàn không gian mạng (NCSC) thuộc Cục An toàn thông tin cho thấy các tổ chức, cá nhân tội phạm mạng vẫn đang tăng cường lợi dụng nhu cầu sử dụng mạng internet ngày một gia tăng do sự quan tâm của người dân tới thông tin tình hình dịch bệnh COVID-19. Vì thế, số cuộc tấn công Phishing và Malware vào các hệ thống của các nhóm tin tặc để lừa đảo, phá hoại và đánh cắp thông tin trái phép đã gia tăng.</a:t>
            </a:r>
          </a:p>
          <a:p>
            <a:endParaRPr lang="en-US"/>
          </a:p>
        </p:txBody>
      </p:sp>
      <p:pic>
        <p:nvPicPr>
          <p:cNvPr id="8" name="Picture 7">
            <a:extLst>
              <a:ext uri="{FF2B5EF4-FFF2-40B4-BE49-F238E27FC236}">
                <a16:creationId xmlns:a16="http://schemas.microsoft.com/office/drawing/2014/main" id="{35E5E38D-E4E1-4CF8-9B26-6457C588FF3D}"/>
              </a:ext>
            </a:extLst>
          </p:cNvPr>
          <p:cNvPicPr>
            <a:picLocks noChangeAspect="1"/>
          </p:cNvPicPr>
          <p:nvPr/>
        </p:nvPicPr>
        <p:blipFill>
          <a:blip r:embed="rId2"/>
          <a:stretch>
            <a:fillRect/>
          </a:stretch>
        </p:blipFill>
        <p:spPr>
          <a:xfrm>
            <a:off x="7903468" y="2009273"/>
            <a:ext cx="4384878" cy="2711213"/>
          </a:xfrm>
          <a:prstGeom prst="rect">
            <a:avLst/>
          </a:prstGeom>
        </p:spPr>
      </p:pic>
    </p:spTree>
    <p:extLst>
      <p:ext uri="{BB962C8B-B14F-4D97-AF65-F5344CB8AC3E}">
        <p14:creationId xmlns:p14="http://schemas.microsoft.com/office/powerpoint/2010/main" val="40440883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10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fade">
                                      <p:cBhvr>
                                        <p:cTn id="12" dur="500"/>
                                        <p:tgtEl>
                                          <p:spTgt spid="6">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xEl>
                                              <p:pRg st="0" end="0"/>
                                            </p:txEl>
                                          </p:spTgt>
                                        </p:tgtEl>
                                        <p:attrNameLst>
                                          <p:attrName>style.visibility</p:attrName>
                                        </p:attrNameLst>
                                      </p:cBhvr>
                                      <p:to>
                                        <p:strVal val="visible"/>
                                      </p:to>
                                    </p:set>
                                    <p:animEffect transition="in" filter="fade">
                                      <p:cBhvr>
                                        <p:cTn id="17"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5F2B8-3960-4B46-AD34-FD1E1D4A0793}"/>
              </a:ext>
            </a:extLst>
          </p:cNvPr>
          <p:cNvSpPr>
            <a:spLocks noGrp="1"/>
          </p:cNvSpPr>
          <p:nvPr>
            <p:ph type="title"/>
          </p:nvPr>
        </p:nvSpPr>
        <p:spPr/>
        <p:txBody>
          <a:bodyPr/>
          <a:lstStyle/>
          <a:p>
            <a:r>
              <a:rPr lang="en-US"/>
              <a:t>Phòng chống Malware</a:t>
            </a:r>
          </a:p>
        </p:txBody>
      </p:sp>
      <p:sp>
        <p:nvSpPr>
          <p:cNvPr id="3" name="Content Placeholder 2">
            <a:extLst>
              <a:ext uri="{FF2B5EF4-FFF2-40B4-BE49-F238E27FC236}">
                <a16:creationId xmlns:a16="http://schemas.microsoft.com/office/drawing/2014/main" id="{39B61476-84B1-411A-9F55-592E136A0FB6}"/>
              </a:ext>
            </a:extLst>
          </p:cNvPr>
          <p:cNvSpPr>
            <a:spLocks noGrp="1"/>
          </p:cNvSpPr>
          <p:nvPr>
            <p:ph idx="1"/>
          </p:nvPr>
        </p:nvSpPr>
        <p:spPr/>
        <p:txBody>
          <a:bodyPr/>
          <a:lstStyle/>
          <a:p>
            <a:pPr marL="0" indent="0">
              <a:buNone/>
            </a:pPr>
            <a:r>
              <a:rPr lang="en-US" b="1"/>
              <a:t>2. Phương pháp</a:t>
            </a:r>
          </a:p>
        </p:txBody>
      </p:sp>
      <p:sp>
        <p:nvSpPr>
          <p:cNvPr id="5" name="TextBox 4">
            <a:extLst>
              <a:ext uri="{FF2B5EF4-FFF2-40B4-BE49-F238E27FC236}">
                <a16:creationId xmlns:a16="http://schemas.microsoft.com/office/drawing/2014/main" id="{51ABC703-AE5A-43B8-ADBC-5433E4FA972E}"/>
              </a:ext>
            </a:extLst>
          </p:cNvPr>
          <p:cNvSpPr txBox="1"/>
          <p:nvPr/>
        </p:nvSpPr>
        <p:spPr>
          <a:xfrm>
            <a:off x="1167062" y="1925053"/>
            <a:ext cx="9805737" cy="369332"/>
          </a:xfrm>
          <a:prstGeom prst="rect">
            <a:avLst/>
          </a:prstGeom>
          <a:noFill/>
        </p:spPr>
        <p:txBody>
          <a:bodyPr wrap="square" rtlCol="0">
            <a:spAutoFit/>
          </a:bodyPr>
          <a:lstStyle/>
          <a:p>
            <a:pPr marL="285750" indent="-285750">
              <a:buFont typeface="Arial" panose="020B0604020202020204" pitchFamily="34" charset="0"/>
              <a:buChar char="•"/>
            </a:pPr>
            <a:r>
              <a:rPr lang="en-US">
                <a:latin typeface="+mn-lt"/>
              </a:rPr>
              <a:t>Ngăn chặn toàn bộ kết nối của máy tính với các phần tử bên ngoài</a:t>
            </a:r>
          </a:p>
        </p:txBody>
      </p:sp>
      <p:sp>
        <p:nvSpPr>
          <p:cNvPr id="6" name="TextBox 5">
            <a:extLst>
              <a:ext uri="{FF2B5EF4-FFF2-40B4-BE49-F238E27FC236}">
                <a16:creationId xmlns:a16="http://schemas.microsoft.com/office/drawing/2014/main" id="{066D27D4-E612-46B9-9518-B75B135F1B8C}"/>
              </a:ext>
            </a:extLst>
          </p:cNvPr>
          <p:cNvSpPr txBox="1"/>
          <p:nvPr/>
        </p:nvSpPr>
        <p:spPr>
          <a:xfrm>
            <a:off x="1167062" y="2503906"/>
            <a:ext cx="9829800" cy="369332"/>
          </a:xfrm>
          <a:prstGeom prst="rect">
            <a:avLst/>
          </a:prstGeom>
          <a:noFill/>
        </p:spPr>
        <p:txBody>
          <a:bodyPr wrap="square" rtlCol="0">
            <a:spAutoFit/>
          </a:bodyPr>
          <a:lstStyle/>
          <a:p>
            <a:pPr marL="285750" indent="-285750">
              <a:buFont typeface="Arial" panose="020B0604020202020204" pitchFamily="34" charset="0"/>
              <a:buChar char="•"/>
            </a:pPr>
            <a:r>
              <a:rPr lang="en-US">
                <a:latin typeface="+mn-lt"/>
              </a:rPr>
              <a:t>Cài đặt phần mềm phòng chống Malware (anti-virus).</a:t>
            </a:r>
          </a:p>
        </p:txBody>
      </p:sp>
      <p:sp>
        <p:nvSpPr>
          <p:cNvPr id="7" name="TextBox 6">
            <a:extLst>
              <a:ext uri="{FF2B5EF4-FFF2-40B4-BE49-F238E27FC236}">
                <a16:creationId xmlns:a16="http://schemas.microsoft.com/office/drawing/2014/main" id="{935BBB0D-5ABF-4A75-936F-CA2AD9D9D29C}"/>
              </a:ext>
            </a:extLst>
          </p:cNvPr>
          <p:cNvSpPr txBox="1"/>
          <p:nvPr/>
        </p:nvSpPr>
        <p:spPr>
          <a:xfrm>
            <a:off x="1183106" y="3036578"/>
            <a:ext cx="10046368" cy="369332"/>
          </a:xfrm>
          <a:prstGeom prst="rect">
            <a:avLst/>
          </a:prstGeom>
          <a:noFill/>
        </p:spPr>
        <p:txBody>
          <a:bodyPr wrap="square" rtlCol="0">
            <a:spAutoFit/>
          </a:bodyPr>
          <a:lstStyle/>
          <a:p>
            <a:pPr marL="285750" indent="-285750">
              <a:buFont typeface="Arial" panose="020B0604020202020204" pitchFamily="34" charset="0"/>
              <a:buChar char="•"/>
            </a:pPr>
            <a:r>
              <a:rPr lang="en-US">
                <a:latin typeface="+mn-lt"/>
              </a:rPr>
              <a:t>Sử dụng tường lửa cá nhân.</a:t>
            </a:r>
          </a:p>
        </p:txBody>
      </p:sp>
      <p:sp>
        <p:nvSpPr>
          <p:cNvPr id="8" name="TextBox 7">
            <a:extLst>
              <a:ext uri="{FF2B5EF4-FFF2-40B4-BE49-F238E27FC236}">
                <a16:creationId xmlns:a16="http://schemas.microsoft.com/office/drawing/2014/main" id="{11F46838-BCC9-4474-BA78-AA4868B04432}"/>
              </a:ext>
            </a:extLst>
          </p:cNvPr>
          <p:cNvSpPr txBox="1"/>
          <p:nvPr/>
        </p:nvSpPr>
        <p:spPr>
          <a:xfrm>
            <a:off x="1192909" y="3592340"/>
            <a:ext cx="10186738" cy="369332"/>
          </a:xfrm>
          <a:prstGeom prst="rect">
            <a:avLst/>
          </a:prstGeom>
          <a:noFill/>
        </p:spPr>
        <p:txBody>
          <a:bodyPr wrap="square" rtlCol="0">
            <a:spAutoFit/>
          </a:bodyPr>
          <a:lstStyle/>
          <a:p>
            <a:pPr marL="285750" indent="-285750">
              <a:buFont typeface="Arial" panose="020B0604020202020204" pitchFamily="34" charset="0"/>
              <a:buChar char="•"/>
            </a:pPr>
            <a:r>
              <a:rPr lang="en-US">
                <a:latin typeface="+mn-lt"/>
              </a:rPr>
              <a:t>Liên tục cập nhật các bản vá lỗi bảo mật của hệ điều hành.</a:t>
            </a:r>
          </a:p>
        </p:txBody>
      </p:sp>
      <p:sp>
        <p:nvSpPr>
          <p:cNvPr id="9" name="TextBox 8">
            <a:extLst>
              <a:ext uri="{FF2B5EF4-FFF2-40B4-BE49-F238E27FC236}">
                <a16:creationId xmlns:a16="http://schemas.microsoft.com/office/drawing/2014/main" id="{59009C74-0564-4F34-AB20-F764766A5D60}"/>
              </a:ext>
            </a:extLst>
          </p:cNvPr>
          <p:cNvSpPr txBox="1"/>
          <p:nvPr/>
        </p:nvSpPr>
        <p:spPr>
          <a:xfrm>
            <a:off x="1192909" y="4148103"/>
            <a:ext cx="10347158" cy="369332"/>
          </a:xfrm>
          <a:prstGeom prst="rect">
            <a:avLst/>
          </a:prstGeom>
          <a:noFill/>
        </p:spPr>
        <p:txBody>
          <a:bodyPr wrap="square" rtlCol="0">
            <a:spAutoFit/>
          </a:bodyPr>
          <a:lstStyle/>
          <a:p>
            <a:pPr marL="285750" indent="-285750">
              <a:buFont typeface="Arial" panose="020B0604020202020204" pitchFamily="34" charset="0"/>
              <a:buChar char="•"/>
            </a:pPr>
            <a:r>
              <a:rPr lang="en-US">
                <a:latin typeface="+mn-lt"/>
              </a:rPr>
              <a:t>Chủ động sao lưu dữ liệu quan trọng.</a:t>
            </a:r>
          </a:p>
        </p:txBody>
      </p:sp>
      <p:sp>
        <p:nvSpPr>
          <p:cNvPr id="10" name="TextBox 9">
            <a:extLst>
              <a:ext uri="{FF2B5EF4-FFF2-40B4-BE49-F238E27FC236}">
                <a16:creationId xmlns:a16="http://schemas.microsoft.com/office/drawing/2014/main" id="{8E728A33-8D49-4D1E-82CE-DB570E684658}"/>
              </a:ext>
            </a:extLst>
          </p:cNvPr>
          <p:cNvSpPr txBox="1"/>
          <p:nvPr/>
        </p:nvSpPr>
        <p:spPr>
          <a:xfrm>
            <a:off x="1192909" y="4517499"/>
            <a:ext cx="10356961" cy="1477328"/>
          </a:xfrm>
          <a:prstGeom prst="rect">
            <a:avLst/>
          </a:prstGeom>
          <a:noFill/>
        </p:spPr>
        <p:txBody>
          <a:bodyPr wrap="square" rtlCol="0">
            <a:spAutoFit/>
          </a:bodyPr>
          <a:lstStyle/>
          <a:p>
            <a:pPr marL="285750" indent="-285750">
              <a:lnSpc>
                <a:spcPct val="200000"/>
              </a:lnSpc>
              <a:buFont typeface="Arial" panose="020B0604020202020204" pitchFamily="34" charset="0"/>
              <a:buChar char="•"/>
            </a:pPr>
            <a:r>
              <a:rPr lang="en-US">
                <a:latin typeface="+mn-lt"/>
              </a:rPr>
              <a:t>Áp dụng các kinh nghiệm sử dụng máy tính:</a:t>
            </a:r>
          </a:p>
          <a:p>
            <a:pPr marL="742950" lvl="1" indent="-285750">
              <a:buFont typeface="Courier New" panose="02070309020205020404" pitchFamily="49" charset="0"/>
              <a:buChar char="o"/>
            </a:pPr>
            <a:r>
              <a:rPr lang="en-US">
                <a:latin typeface="+mn-lt"/>
              </a:rPr>
              <a:t>Kiểm tra hoạt động bất thường của các ứng dụng.</a:t>
            </a:r>
          </a:p>
          <a:p>
            <a:pPr marL="742950" lvl="1" indent="-285750">
              <a:buFont typeface="Courier New" panose="02070309020205020404" pitchFamily="49" charset="0"/>
              <a:buChar char="o"/>
            </a:pPr>
            <a:r>
              <a:rPr lang="en-US">
                <a:latin typeface="+mn-lt"/>
              </a:rPr>
              <a:t>Vô hiệu một số chức năng tự động của hệ điều hành.</a:t>
            </a:r>
          </a:p>
          <a:p>
            <a:pPr marL="742950" lvl="1" indent="-285750">
              <a:buFont typeface="Courier New" panose="02070309020205020404" pitchFamily="49" charset="0"/>
              <a:buChar char="o"/>
            </a:pPr>
            <a:r>
              <a:rPr lang="en-US">
                <a:latin typeface="+mn-lt"/>
              </a:rPr>
              <a:t>Không truy cập các trang web, tệp dữ liệu khả nghi.</a:t>
            </a:r>
          </a:p>
        </p:txBody>
      </p:sp>
      <p:sp>
        <p:nvSpPr>
          <p:cNvPr id="11" name="TextBox 10">
            <a:extLst>
              <a:ext uri="{FF2B5EF4-FFF2-40B4-BE49-F238E27FC236}">
                <a16:creationId xmlns:a16="http://schemas.microsoft.com/office/drawing/2014/main" id="{F7844C8D-DB8C-48EE-8F4C-82654F1727E9}"/>
              </a:ext>
            </a:extLst>
          </p:cNvPr>
          <p:cNvSpPr txBox="1"/>
          <p:nvPr/>
        </p:nvSpPr>
        <p:spPr>
          <a:xfrm>
            <a:off x="8277727" y="1924989"/>
            <a:ext cx="2602832" cy="369332"/>
          </a:xfrm>
          <a:prstGeom prst="rect">
            <a:avLst/>
          </a:prstGeom>
          <a:noFill/>
        </p:spPr>
        <p:txBody>
          <a:bodyPr wrap="square" rtlCol="0">
            <a:spAutoFit/>
          </a:bodyPr>
          <a:lstStyle/>
          <a:p>
            <a:r>
              <a:rPr lang="en-US">
                <a:latin typeface="+mn-lt"/>
              </a:rPr>
              <a:t>(Không phù hợp)</a:t>
            </a:r>
          </a:p>
        </p:txBody>
      </p:sp>
    </p:spTree>
    <p:extLst>
      <p:ext uri="{BB962C8B-B14F-4D97-AF65-F5344CB8AC3E}">
        <p14:creationId xmlns:p14="http://schemas.microsoft.com/office/powerpoint/2010/main" val="65802419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1000"/>
                                        <p:tgtEl>
                                          <p:spTgt spid="5">
                                            <p:txEl>
                                              <p:pRg st="0" end="0"/>
                                            </p:txEl>
                                          </p:spTgt>
                                        </p:tgtEl>
                                      </p:cBhvr>
                                    </p:animEffect>
                                    <p:anim calcmode="lin" valueType="num">
                                      <p:cBhvr>
                                        <p:cTn id="8"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4" presetClass="entr" presetSubtype="10" fill="hold" grpId="0" nodeType="click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randombar(horizontal)">
                                      <p:cBhvr>
                                        <p:cTn id="14" dur="500"/>
                                        <p:tgtEl>
                                          <p:spTgt spid="11"/>
                                        </p:tgtEl>
                                      </p:cBhvr>
                                    </p:animEffec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1000"/>
                                        <p:tgtEl>
                                          <p:spTgt spid="6"/>
                                        </p:tgtEl>
                                      </p:cBhvr>
                                    </p:animEffect>
                                    <p:anim calcmode="lin" valueType="num">
                                      <p:cBhvr>
                                        <p:cTn id="20" dur="1000" fill="hold"/>
                                        <p:tgtEl>
                                          <p:spTgt spid="6"/>
                                        </p:tgtEl>
                                        <p:attrNameLst>
                                          <p:attrName>ppt_x</p:attrName>
                                        </p:attrNameLst>
                                      </p:cBhvr>
                                      <p:tavLst>
                                        <p:tav tm="0">
                                          <p:val>
                                            <p:strVal val="#ppt_x"/>
                                          </p:val>
                                        </p:tav>
                                        <p:tav tm="100000">
                                          <p:val>
                                            <p:strVal val="#ppt_x"/>
                                          </p:val>
                                        </p:tav>
                                      </p:tavLst>
                                    </p:anim>
                                    <p:anim calcmode="lin" valueType="num">
                                      <p:cBhvr>
                                        <p:cTn id="21"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1000"/>
                                        <p:tgtEl>
                                          <p:spTgt spid="7"/>
                                        </p:tgtEl>
                                      </p:cBhvr>
                                    </p:animEffect>
                                    <p:anim calcmode="lin" valueType="num">
                                      <p:cBhvr>
                                        <p:cTn id="27" dur="1000" fill="hold"/>
                                        <p:tgtEl>
                                          <p:spTgt spid="7"/>
                                        </p:tgtEl>
                                        <p:attrNameLst>
                                          <p:attrName>ppt_x</p:attrName>
                                        </p:attrNameLst>
                                      </p:cBhvr>
                                      <p:tavLst>
                                        <p:tav tm="0">
                                          <p:val>
                                            <p:strVal val="#ppt_x"/>
                                          </p:val>
                                        </p:tav>
                                        <p:tav tm="100000">
                                          <p:val>
                                            <p:strVal val="#ppt_x"/>
                                          </p:val>
                                        </p:tav>
                                      </p:tavLst>
                                    </p:anim>
                                    <p:anim calcmode="lin" valueType="num">
                                      <p:cBhvr>
                                        <p:cTn id="28"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nodeType="clickEffect">
                                  <p:stCondLst>
                                    <p:cond delay="0"/>
                                  </p:stCondLst>
                                  <p:childTnLst>
                                    <p:set>
                                      <p:cBhvr>
                                        <p:cTn id="32" dur="1" fill="hold">
                                          <p:stCondLst>
                                            <p:cond delay="0"/>
                                          </p:stCondLst>
                                        </p:cTn>
                                        <p:tgtEl>
                                          <p:spTgt spid="8">
                                            <p:txEl>
                                              <p:pRg st="0" end="0"/>
                                            </p:txEl>
                                          </p:spTgt>
                                        </p:tgtEl>
                                        <p:attrNameLst>
                                          <p:attrName>style.visibility</p:attrName>
                                        </p:attrNameLst>
                                      </p:cBhvr>
                                      <p:to>
                                        <p:strVal val="visible"/>
                                      </p:to>
                                    </p:set>
                                    <p:animEffect transition="in" filter="fade">
                                      <p:cBhvr>
                                        <p:cTn id="33" dur="1000"/>
                                        <p:tgtEl>
                                          <p:spTgt spid="8">
                                            <p:txEl>
                                              <p:pRg st="0" end="0"/>
                                            </p:txEl>
                                          </p:spTgt>
                                        </p:tgtEl>
                                      </p:cBhvr>
                                    </p:animEffect>
                                    <p:anim calcmode="lin" valueType="num">
                                      <p:cBhvr>
                                        <p:cTn id="34"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35" dur="10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grpId="0" nodeType="clickEffect">
                                  <p:stCondLst>
                                    <p:cond delay="0"/>
                                  </p:stCondLst>
                                  <p:childTnLst>
                                    <p:set>
                                      <p:cBhvr>
                                        <p:cTn id="39" dur="1" fill="hold">
                                          <p:stCondLst>
                                            <p:cond delay="0"/>
                                          </p:stCondLst>
                                        </p:cTn>
                                        <p:tgtEl>
                                          <p:spTgt spid="9"/>
                                        </p:tgtEl>
                                        <p:attrNameLst>
                                          <p:attrName>style.visibility</p:attrName>
                                        </p:attrNameLst>
                                      </p:cBhvr>
                                      <p:to>
                                        <p:strVal val="visible"/>
                                      </p:to>
                                    </p:set>
                                    <p:animEffect transition="in" filter="fade">
                                      <p:cBhvr>
                                        <p:cTn id="40" dur="1000"/>
                                        <p:tgtEl>
                                          <p:spTgt spid="9"/>
                                        </p:tgtEl>
                                      </p:cBhvr>
                                    </p:animEffect>
                                    <p:anim calcmode="lin" valueType="num">
                                      <p:cBhvr>
                                        <p:cTn id="41" dur="1000" fill="hold"/>
                                        <p:tgtEl>
                                          <p:spTgt spid="9"/>
                                        </p:tgtEl>
                                        <p:attrNameLst>
                                          <p:attrName>ppt_x</p:attrName>
                                        </p:attrNameLst>
                                      </p:cBhvr>
                                      <p:tavLst>
                                        <p:tav tm="0">
                                          <p:val>
                                            <p:strVal val="#ppt_x"/>
                                          </p:val>
                                        </p:tav>
                                        <p:tav tm="100000">
                                          <p:val>
                                            <p:strVal val="#ppt_x"/>
                                          </p:val>
                                        </p:tav>
                                      </p:tavLst>
                                    </p:anim>
                                    <p:anim calcmode="lin" valueType="num">
                                      <p:cBhvr>
                                        <p:cTn id="42"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42" presetClass="entr" presetSubtype="0" fill="hold" nodeType="clickEffect">
                                  <p:stCondLst>
                                    <p:cond delay="0"/>
                                  </p:stCondLst>
                                  <p:childTnLst>
                                    <p:set>
                                      <p:cBhvr>
                                        <p:cTn id="46" dur="1" fill="hold">
                                          <p:stCondLst>
                                            <p:cond delay="0"/>
                                          </p:stCondLst>
                                        </p:cTn>
                                        <p:tgtEl>
                                          <p:spTgt spid="10">
                                            <p:txEl>
                                              <p:pRg st="0" end="0"/>
                                            </p:txEl>
                                          </p:spTgt>
                                        </p:tgtEl>
                                        <p:attrNameLst>
                                          <p:attrName>style.visibility</p:attrName>
                                        </p:attrNameLst>
                                      </p:cBhvr>
                                      <p:to>
                                        <p:strVal val="visible"/>
                                      </p:to>
                                    </p:set>
                                    <p:animEffect transition="in" filter="fade">
                                      <p:cBhvr>
                                        <p:cTn id="47" dur="1000"/>
                                        <p:tgtEl>
                                          <p:spTgt spid="10">
                                            <p:txEl>
                                              <p:pRg st="0" end="0"/>
                                            </p:txEl>
                                          </p:spTgt>
                                        </p:tgtEl>
                                      </p:cBhvr>
                                    </p:animEffect>
                                    <p:anim calcmode="lin" valueType="num">
                                      <p:cBhvr>
                                        <p:cTn id="48" dur="1000" fill="hold"/>
                                        <p:tgtEl>
                                          <p:spTgt spid="10">
                                            <p:txEl>
                                              <p:pRg st="0" end="0"/>
                                            </p:txEl>
                                          </p:spTgt>
                                        </p:tgtEl>
                                        <p:attrNameLst>
                                          <p:attrName>ppt_x</p:attrName>
                                        </p:attrNameLst>
                                      </p:cBhvr>
                                      <p:tavLst>
                                        <p:tav tm="0">
                                          <p:val>
                                            <p:strVal val="#ppt_x"/>
                                          </p:val>
                                        </p:tav>
                                        <p:tav tm="100000">
                                          <p:val>
                                            <p:strVal val="#ppt_x"/>
                                          </p:val>
                                        </p:tav>
                                      </p:tavLst>
                                    </p:anim>
                                    <p:anim calcmode="lin" valueType="num">
                                      <p:cBhvr>
                                        <p:cTn id="49" dur="1000" fill="hold"/>
                                        <p:tgtEl>
                                          <p:spTgt spid="10">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42" presetClass="entr" presetSubtype="0" fill="hold" nodeType="clickEffect">
                                  <p:stCondLst>
                                    <p:cond delay="0"/>
                                  </p:stCondLst>
                                  <p:childTnLst>
                                    <p:set>
                                      <p:cBhvr>
                                        <p:cTn id="53" dur="1" fill="hold">
                                          <p:stCondLst>
                                            <p:cond delay="0"/>
                                          </p:stCondLst>
                                        </p:cTn>
                                        <p:tgtEl>
                                          <p:spTgt spid="10">
                                            <p:txEl>
                                              <p:pRg st="1" end="1"/>
                                            </p:txEl>
                                          </p:spTgt>
                                        </p:tgtEl>
                                        <p:attrNameLst>
                                          <p:attrName>style.visibility</p:attrName>
                                        </p:attrNameLst>
                                      </p:cBhvr>
                                      <p:to>
                                        <p:strVal val="visible"/>
                                      </p:to>
                                    </p:set>
                                    <p:animEffect transition="in" filter="fade">
                                      <p:cBhvr>
                                        <p:cTn id="54" dur="1000"/>
                                        <p:tgtEl>
                                          <p:spTgt spid="10">
                                            <p:txEl>
                                              <p:pRg st="1" end="1"/>
                                            </p:txEl>
                                          </p:spTgt>
                                        </p:tgtEl>
                                      </p:cBhvr>
                                    </p:animEffect>
                                    <p:anim calcmode="lin" valueType="num">
                                      <p:cBhvr>
                                        <p:cTn id="55" dur="1000" fill="hold"/>
                                        <p:tgtEl>
                                          <p:spTgt spid="10">
                                            <p:txEl>
                                              <p:pRg st="1" end="1"/>
                                            </p:txEl>
                                          </p:spTgt>
                                        </p:tgtEl>
                                        <p:attrNameLst>
                                          <p:attrName>ppt_x</p:attrName>
                                        </p:attrNameLst>
                                      </p:cBhvr>
                                      <p:tavLst>
                                        <p:tav tm="0">
                                          <p:val>
                                            <p:strVal val="#ppt_x"/>
                                          </p:val>
                                        </p:tav>
                                        <p:tav tm="100000">
                                          <p:val>
                                            <p:strVal val="#ppt_x"/>
                                          </p:val>
                                        </p:tav>
                                      </p:tavLst>
                                    </p:anim>
                                    <p:anim calcmode="lin" valueType="num">
                                      <p:cBhvr>
                                        <p:cTn id="56" dur="1000" fill="hold"/>
                                        <p:tgtEl>
                                          <p:spTgt spid="10">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42" presetClass="entr" presetSubtype="0" fill="hold" nodeType="clickEffect">
                                  <p:stCondLst>
                                    <p:cond delay="0"/>
                                  </p:stCondLst>
                                  <p:childTnLst>
                                    <p:set>
                                      <p:cBhvr>
                                        <p:cTn id="60" dur="1" fill="hold">
                                          <p:stCondLst>
                                            <p:cond delay="0"/>
                                          </p:stCondLst>
                                        </p:cTn>
                                        <p:tgtEl>
                                          <p:spTgt spid="10">
                                            <p:txEl>
                                              <p:pRg st="2" end="2"/>
                                            </p:txEl>
                                          </p:spTgt>
                                        </p:tgtEl>
                                        <p:attrNameLst>
                                          <p:attrName>style.visibility</p:attrName>
                                        </p:attrNameLst>
                                      </p:cBhvr>
                                      <p:to>
                                        <p:strVal val="visible"/>
                                      </p:to>
                                    </p:set>
                                    <p:animEffect transition="in" filter="fade">
                                      <p:cBhvr>
                                        <p:cTn id="61" dur="1000"/>
                                        <p:tgtEl>
                                          <p:spTgt spid="10">
                                            <p:txEl>
                                              <p:pRg st="2" end="2"/>
                                            </p:txEl>
                                          </p:spTgt>
                                        </p:tgtEl>
                                      </p:cBhvr>
                                    </p:animEffect>
                                    <p:anim calcmode="lin" valueType="num">
                                      <p:cBhvr>
                                        <p:cTn id="62" dur="1000" fill="hold"/>
                                        <p:tgtEl>
                                          <p:spTgt spid="10">
                                            <p:txEl>
                                              <p:pRg st="2" end="2"/>
                                            </p:txEl>
                                          </p:spTgt>
                                        </p:tgtEl>
                                        <p:attrNameLst>
                                          <p:attrName>ppt_x</p:attrName>
                                        </p:attrNameLst>
                                      </p:cBhvr>
                                      <p:tavLst>
                                        <p:tav tm="0">
                                          <p:val>
                                            <p:strVal val="#ppt_x"/>
                                          </p:val>
                                        </p:tav>
                                        <p:tav tm="100000">
                                          <p:val>
                                            <p:strVal val="#ppt_x"/>
                                          </p:val>
                                        </p:tav>
                                      </p:tavLst>
                                    </p:anim>
                                    <p:anim calcmode="lin" valueType="num">
                                      <p:cBhvr>
                                        <p:cTn id="63" dur="1000" fill="hold"/>
                                        <p:tgtEl>
                                          <p:spTgt spid="10">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42" presetClass="entr" presetSubtype="0" fill="hold" nodeType="clickEffect">
                                  <p:stCondLst>
                                    <p:cond delay="0"/>
                                  </p:stCondLst>
                                  <p:childTnLst>
                                    <p:set>
                                      <p:cBhvr>
                                        <p:cTn id="67" dur="1" fill="hold">
                                          <p:stCondLst>
                                            <p:cond delay="0"/>
                                          </p:stCondLst>
                                        </p:cTn>
                                        <p:tgtEl>
                                          <p:spTgt spid="10">
                                            <p:txEl>
                                              <p:pRg st="3" end="3"/>
                                            </p:txEl>
                                          </p:spTgt>
                                        </p:tgtEl>
                                        <p:attrNameLst>
                                          <p:attrName>style.visibility</p:attrName>
                                        </p:attrNameLst>
                                      </p:cBhvr>
                                      <p:to>
                                        <p:strVal val="visible"/>
                                      </p:to>
                                    </p:set>
                                    <p:animEffect transition="in" filter="fade">
                                      <p:cBhvr>
                                        <p:cTn id="68" dur="1000"/>
                                        <p:tgtEl>
                                          <p:spTgt spid="10">
                                            <p:txEl>
                                              <p:pRg st="3" end="3"/>
                                            </p:txEl>
                                          </p:spTgt>
                                        </p:tgtEl>
                                      </p:cBhvr>
                                    </p:animEffect>
                                    <p:anim calcmode="lin" valueType="num">
                                      <p:cBhvr>
                                        <p:cTn id="69" dur="1000" fill="hold"/>
                                        <p:tgtEl>
                                          <p:spTgt spid="10">
                                            <p:txEl>
                                              <p:pRg st="3" end="3"/>
                                            </p:txEl>
                                          </p:spTgt>
                                        </p:tgtEl>
                                        <p:attrNameLst>
                                          <p:attrName>ppt_x</p:attrName>
                                        </p:attrNameLst>
                                      </p:cBhvr>
                                      <p:tavLst>
                                        <p:tav tm="0">
                                          <p:val>
                                            <p:strVal val="#ppt_x"/>
                                          </p:val>
                                        </p:tav>
                                        <p:tav tm="100000">
                                          <p:val>
                                            <p:strVal val="#ppt_x"/>
                                          </p:val>
                                        </p:tav>
                                      </p:tavLst>
                                    </p:anim>
                                    <p:anim calcmode="lin" valueType="num">
                                      <p:cBhvr>
                                        <p:cTn id="70" dur="1000" fill="hold"/>
                                        <p:tgtEl>
                                          <p:spTgt spid="10">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9" grpId="0"/>
      <p:bldP spid="11"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6947" name="Rectangle 3">
            <a:extLst>
              <a:ext uri="{FF2B5EF4-FFF2-40B4-BE49-F238E27FC236}">
                <a16:creationId xmlns:a16="http://schemas.microsoft.com/office/drawing/2014/main" id="{E39ADFF8-F883-4E85-BE39-540D4424BE13}"/>
              </a:ext>
            </a:extLst>
          </p:cNvPr>
          <p:cNvSpPr>
            <a:spLocks noChangeArrowheads="1"/>
          </p:cNvSpPr>
          <p:nvPr/>
        </p:nvSpPr>
        <p:spPr bwMode="auto">
          <a:xfrm>
            <a:off x="2057400" y="2438400"/>
            <a:ext cx="8153400" cy="1447800"/>
          </a:xfrm>
          <a:prstGeom prst="rect">
            <a:avLst/>
          </a:prstGeom>
          <a:noFill/>
          <a:ln w="9525">
            <a:noFill/>
            <a:miter lim="800000"/>
            <a:headEnd/>
            <a:tailEnd/>
          </a:ln>
          <a:effectLst/>
        </p:spPr>
        <p:txBody>
          <a:bodyPr anchor="b"/>
          <a:lstStyle/>
          <a:p>
            <a:pPr algn="ctr" eaLnBrk="1" hangingPunct="1">
              <a:defRPr/>
            </a:pPr>
            <a:endParaRPr lang="en-US" sz="4400" dirty="0">
              <a:solidFill>
                <a:schemeClr val="tx2"/>
              </a:solidFill>
              <a:effectLst>
                <a:outerShdw blurRad="38100" dist="38100" dir="2700000" algn="tl">
                  <a:srgbClr val="C0C0C0"/>
                </a:outerShdw>
              </a:effectLst>
            </a:endParaRPr>
          </a:p>
        </p:txBody>
      </p:sp>
      <p:sp>
        <p:nvSpPr>
          <p:cNvPr id="22531" name="Text Box 4">
            <a:extLst>
              <a:ext uri="{FF2B5EF4-FFF2-40B4-BE49-F238E27FC236}">
                <a16:creationId xmlns:a16="http://schemas.microsoft.com/office/drawing/2014/main" id="{8BB2EC37-B59F-4095-8C54-060111A395DA}"/>
              </a:ext>
            </a:extLst>
          </p:cNvPr>
          <p:cNvSpPr txBox="1">
            <a:spLocks noChangeArrowheads="1"/>
          </p:cNvSpPr>
          <p:nvPr/>
        </p:nvSpPr>
        <p:spPr bwMode="auto">
          <a:xfrm>
            <a:off x="2662332" y="1979372"/>
            <a:ext cx="7706696" cy="1449628"/>
          </a:xfrm>
          <a:prstGeom prst="rect">
            <a:avLst/>
          </a:prstGeom>
          <a:noFill/>
          <a:ln w="9525">
            <a:noFill/>
            <a:miter lim="800000"/>
            <a:headEnd/>
            <a:tailEnd/>
          </a:ln>
        </p:spPr>
        <p:txBody>
          <a:bodyPr wrap="square">
            <a:spAutoFit/>
          </a:bodyPr>
          <a:lstStyle/>
          <a:p>
            <a:pPr algn="ctr" defTabSz="685800" eaLnBrk="1" fontAlgn="auto" hangingPunct="1">
              <a:lnSpc>
                <a:spcPct val="90000"/>
              </a:lnSpc>
              <a:spcAft>
                <a:spcPts val="0"/>
              </a:spcAft>
              <a:defRPr/>
            </a:pPr>
            <a:r>
              <a:rPr lang="en-US" sz="4900" b="1">
                <a:effectLst>
                  <a:outerShdw blurRad="38100" dist="38100" dir="2700000" algn="tl">
                    <a:srgbClr val="C0C0C0"/>
                  </a:outerShdw>
                </a:effectLst>
                <a:latin typeface="Times New Roman" panose="02020603050405020304" pitchFamily="18" charset="0"/>
                <a:ea typeface="+mj-ea"/>
                <a:cs typeface="Times New Roman" panose="02020603050405020304" pitchFamily="18" charset="0"/>
              </a:rPr>
              <a:t>PHẦN 5: </a:t>
            </a:r>
          </a:p>
          <a:p>
            <a:pPr algn="ctr" defTabSz="685800" eaLnBrk="1" fontAlgn="auto" hangingPunct="1">
              <a:lnSpc>
                <a:spcPct val="90000"/>
              </a:lnSpc>
              <a:spcAft>
                <a:spcPts val="0"/>
              </a:spcAft>
              <a:defRPr/>
            </a:pPr>
            <a:r>
              <a:rPr lang="en-US" sz="4900" b="1">
                <a:effectLst>
                  <a:outerShdw blurRad="38100" dist="38100" dir="2700000" algn="tl">
                    <a:srgbClr val="C0C0C0"/>
                  </a:outerShdw>
                </a:effectLst>
                <a:latin typeface="Times New Roman" panose="02020603050405020304" pitchFamily="18" charset="0"/>
                <a:ea typeface="+mj-ea"/>
                <a:cs typeface="Times New Roman" panose="02020603050405020304" pitchFamily="18" charset="0"/>
              </a:rPr>
              <a:t>KẾT LUẬN</a:t>
            </a:r>
          </a:p>
        </p:txBody>
      </p:sp>
      <p:sp>
        <p:nvSpPr>
          <p:cNvPr id="9220" name="Slide Number Placeholder 3">
            <a:extLst>
              <a:ext uri="{FF2B5EF4-FFF2-40B4-BE49-F238E27FC236}">
                <a16:creationId xmlns:a16="http://schemas.microsoft.com/office/drawing/2014/main" id="{02A65540-595F-4EA4-969D-8708FB6BEF98}"/>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42D10B70-EF92-4286-960C-B25300BE49DF}" type="slidenum">
              <a:rPr lang="en-US" altLang="en-US" sz="1200">
                <a:solidFill>
                  <a:srgbClr val="B5A788"/>
                </a:solidFill>
                <a:latin typeface="Tahoma" panose="020B0604030504040204" pitchFamily="34" charset="0"/>
              </a:rPr>
              <a:pPr/>
              <a:t>36</a:t>
            </a:fld>
            <a:endParaRPr lang="en-US" altLang="en-US" sz="1200">
              <a:solidFill>
                <a:srgbClr val="B5A788"/>
              </a:solidFill>
              <a:latin typeface="Tahoma" panose="020B0604030504040204" pitchFamily="34" charset="0"/>
            </a:endParaRPr>
          </a:p>
        </p:txBody>
      </p:sp>
    </p:spTree>
    <p:extLst>
      <p:ext uri="{BB962C8B-B14F-4D97-AF65-F5344CB8AC3E}">
        <p14:creationId xmlns:p14="http://schemas.microsoft.com/office/powerpoint/2010/main" val="13287341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1A5E2E-D4CA-4865-922A-0DC5D554567D}"/>
              </a:ext>
            </a:extLst>
          </p:cNvPr>
          <p:cNvSpPr>
            <a:spLocks noGrp="1"/>
          </p:cNvSpPr>
          <p:nvPr>
            <p:ph type="title"/>
          </p:nvPr>
        </p:nvSpPr>
        <p:spPr/>
        <p:txBody>
          <a:bodyPr/>
          <a:lstStyle/>
          <a:p>
            <a:r>
              <a:rPr lang="en-US"/>
              <a:t>Kết luận</a:t>
            </a:r>
          </a:p>
        </p:txBody>
      </p:sp>
      <p:sp>
        <p:nvSpPr>
          <p:cNvPr id="3" name="Content Placeholder 2">
            <a:extLst>
              <a:ext uri="{FF2B5EF4-FFF2-40B4-BE49-F238E27FC236}">
                <a16:creationId xmlns:a16="http://schemas.microsoft.com/office/drawing/2014/main" id="{7D16D9FA-9BF9-4FB0-A5D7-AE70F6E41EE8}"/>
              </a:ext>
            </a:extLst>
          </p:cNvPr>
          <p:cNvSpPr>
            <a:spLocks noGrp="1"/>
          </p:cNvSpPr>
          <p:nvPr>
            <p:ph idx="1"/>
          </p:nvPr>
        </p:nvSpPr>
        <p:spPr>
          <a:xfrm>
            <a:off x="767343" y="1337322"/>
            <a:ext cx="10294234" cy="4902200"/>
          </a:xfrm>
        </p:spPr>
        <p:txBody>
          <a:bodyPr/>
          <a:lstStyle/>
          <a:p>
            <a:pPr algn="just"/>
            <a:r>
              <a:rPr lang="en-US" sz="1800" b="0"/>
              <a:t>Các phần mềm mã độc càng ngày càng đa dạng và nguy hiểm hơn theo từng phút, từng giây.</a:t>
            </a:r>
          </a:p>
          <a:p>
            <a:pPr algn="just"/>
            <a:r>
              <a:rPr lang="en-US" sz="1800" b="0"/>
              <a:t>Các phân loại như Virus, Trojan hay Worm đang ngày càng phát triển và trở nên khó phân biệt</a:t>
            </a:r>
          </a:p>
          <a:p>
            <a:pPr algn="just"/>
            <a:r>
              <a:rPr lang="en-US" sz="1800" b="0"/>
              <a:t>Người dùng máy tính cần phải nâng cao cảnh giác và trang bị các kiến thức cần thiết để phòng tránh các phần mềm mã độc.</a:t>
            </a:r>
          </a:p>
        </p:txBody>
      </p:sp>
    </p:spTree>
    <p:extLst>
      <p:ext uri="{BB962C8B-B14F-4D97-AF65-F5344CB8AC3E}">
        <p14:creationId xmlns:p14="http://schemas.microsoft.com/office/powerpoint/2010/main" val="399578082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left)">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44FDCDD-3813-490E-91ED-61E78FD6AF83}"/>
              </a:ext>
            </a:extLst>
          </p:cNvPr>
          <p:cNvSpPr txBox="1"/>
          <p:nvPr/>
        </p:nvSpPr>
        <p:spPr>
          <a:xfrm>
            <a:off x="5557421" y="2831977"/>
            <a:ext cx="1296140" cy="846386"/>
          </a:xfrm>
          <a:prstGeom prst="rect">
            <a:avLst/>
          </a:prstGeom>
          <a:noFill/>
        </p:spPr>
        <p:txBody>
          <a:bodyPr wrap="square" rtlCol="0">
            <a:spAutoFit/>
          </a:bodyPr>
          <a:lstStyle/>
          <a:p>
            <a:pPr algn="l"/>
            <a:r>
              <a:rPr lang="en-US" sz="4900" b="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FIN</a:t>
            </a:r>
          </a:p>
        </p:txBody>
      </p:sp>
    </p:spTree>
    <p:extLst>
      <p:ext uri="{BB962C8B-B14F-4D97-AF65-F5344CB8AC3E}">
        <p14:creationId xmlns:p14="http://schemas.microsoft.com/office/powerpoint/2010/main" val="241278902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ECBFFD-EA24-42E2-B6AD-22E4BBAC2CC7}"/>
              </a:ext>
            </a:extLst>
          </p:cNvPr>
          <p:cNvSpPr>
            <a:spLocks noGrp="1"/>
          </p:cNvSpPr>
          <p:nvPr>
            <p:ph type="title"/>
          </p:nvPr>
        </p:nvSpPr>
        <p:spPr/>
        <p:txBody>
          <a:bodyPr/>
          <a:lstStyle/>
          <a:p>
            <a:r>
              <a:rPr lang="en-US"/>
              <a:t>Phụ lục</a:t>
            </a:r>
          </a:p>
        </p:txBody>
      </p:sp>
      <p:sp>
        <p:nvSpPr>
          <p:cNvPr id="3" name="Content Placeholder 2">
            <a:extLst>
              <a:ext uri="{FF2B5EF4-FFF2-40B4-BE49-F238E27FC236}">
                <a16:creationId xmlns:a16="http://schemas.microsoft.com/office/drawing/2014/main" id="{3BDF858F-1111-4D73-A1D7-E67C6C1E6F01}"/>
              </a:ext>
            </a:extLst>
          </p:cNvPr>
          <p:cNvSpPr>
            <a:spLocks noGrp="1"/>
          </p:cNvSpPr>
          <p:nvPr>
            <p:ph idx="1"/>
          </p:nvPr>
        </p:nvSpPr>
        <p:spPr>
          <a:xfrm>
            <a:off x="651933" y="1346200"/>
            <a:ext cx="11119857" cy="4902200"/>
          </a:xfrm>
        </p:spPr>
        <p:txBody>
          <a:bodyPr/>
          <a:lstStyle/>
          <a:p>
            <a:r>
              <a:rPr lang="en-US" sz="1800" b="0"/>
              <a:t>Mã độc: </a:t>
            </a:r>
            <a:r>
              <a:rPr lang="en-US" sz="1800" b="0" u="sng">
                <a:solidFill>
                  <a:srgbClr val="FF0000"/>
                </a:solidFill>
                <a:effectLst/>
                <a:ea typeface="Calibri" panose="020F0502020204030204" pitchFamily="34" charset="0"/>
                <a:cs typeface="Times New Roman" panose="02020603050405020304" pitchFamily="18" charset="0"/>
                <a:hlinkClick r:id="rId2">
                  <a:extLst>
                    <a:ext uri="{A12FA001-AC4F-418D-AE19-62706E023703}">
                      <ahyp:hlinkClr xmlns:ahyp="http://schemas.microsoft.com/office/drawing/2018/hyperlinkcolor" val="tx"/>
                    </a:ext>
                  </a:extLst>
                </a:hlinkClick>
              </a:rPr>
              <a:t>https://vi.wikipedia.org/wiki/Ph%E1%BA%A7n_m%E1%BB%81m_%C3%A1c_%C3%BD</a:t>
            </a:r>
            <a:r>
              <a:rPr lang="en-US" sz="1800" b="0" u="sng">
                <a:solidFill>
                  <a:srgbClr val="FF0000"/>
                </a:solidFill>
                <a:effectLst/>
                <a:ea typeface="Calibri" panose="020F0502020204030204" pitchFamily="34" charset="0"/>
                <a:cs typeface="Times New Roman" panose="02020603050405020304" pitchFamily="18" charset="0"/>
              </a:rPr>
              <a:t> </a:t>
            </a:r>
          </a:p>
          <a:p>
            <a:r>
              <a:rPr lang="en-US" sz="1800" b="0">
                <a:solidFill>
                  <a:schemeClr val="tx1"/>
                </a:solidFill>
                <a:ea typeface="Calibri" panose="020F0502020204030204" pitchFamily="34" charset="0"/>
                <a:cs typeface="Times New Roman" panose="02020603050405020304" pitchFamily="18" charset="0"/>
              </a:rPr>
              <a:t>Virus: </a:t>
            </a:r>
            <a:r>
              <a:rPr lang="en-US" sz="1800" b="0" u="sng">
                <a:solidFill>
                  <a:srgbClr val="FF0000"/>
                </a:solidFill>
                <a:effectLst/>
                <a:ea typeface="Calibri" panose="020F0502020204030204" pitchFamily="34" charset="0"/>
                <a:cs typeface="Times New Roman" panose="02020603050405020304" pitchFamily="18" charset="0"/>
                <a:hlinkClick r:id="rId3">
                  <a:extLst>
                    <a:ext uri="{A12FA001-AC4F-418D-AE19-62706E023703}">
                      <ahyp:hlinkClr xmlns:ahyp="http://schemas.microsoft.com/office/drawing/2018/hyperlinkcolor" val="tx"/>
                    </a:ext>
                  </a:extLst>
                </a:hlinkClick>
              </a:rPr>
              <a:t>https://vi.wikipedia.org/wiki/Virus_(m%C3%A1y_t%C3%ADnh)</a:t>
            </a:r>
            <a:endParaRPr lang="en-US" sz="1800" b="0" u="sng">
              <a:solidFill>
                <a:srgbClr val="FF0000"/>
              </a:solidFill>
              <a:effectLst/>
              <a:ea typeface="Calibri" panose="020F0502020204030204" pitchFamily="34" charset="0"/>
              <a:cs typeface="Times New Roman" panose="02020603050405020304" pitchFamily="18" charset="0"/>
            </a:endParaRPr>
          </a:p>
          <a:p>
            <a:r>
              <a:rPr lang="en-US" sz="1800" b="0">
                <a:solidFill>
                  <a:schemeClr val="tx1"/>
                </a:solidFill>
                <a:effectLst/>
                <a:ea typeface="Calibri" panose="020F0502020204030204" pitchFamily="34" charset="0"/>
                <a:cs typeface="Times New Roman" panose="02020603050405020304" pitchFamily="18" charset="0"/>
              </a:rPr>
              <a:t>Trojan: </a:t>
            </a:r>
            <a:r>
              <a:rPr lang="vi-VN" sz="1800" b="0" u="sng">
                <a:solidFill>
                  <a:srgbClr val="FF0000"/>
                </a:solidFill>
                <a:effectLst/>
                <a:latin typeface="Arial" panose="020B0604020202020204" pitchFamily="34" charset="0"/>
                <a:ea typeface="Times New Roman" panose="02020603050405020304" pitchFamily="18" charset="0"/>
                <a:cs typeface="Times New Roman" panose="02020603050405020304" pitchFamily="18" charset="0"/>
                <a:hlinkClick r:id="rId4">
                  <a:extLst>
                    <a:ext uri="{A12FA001-AC4F-418D-AE19-62706E023703}">
                      <ahyp:hlinkClr xmlns:ahyp="http://schemas.microsoft.com/office/drawing/2018/hyperlinkcolor" val="tx"/>
                    </a:ext>
                  </a:extLst>
                </a:hlinkClick>
              </a:rPr>
              <a:t>https://us.norton.com/internetsecurity-malware-what-is-a-trojan.html</a:t>
            </a:r>
            <a:endParaRPr lang="en-US" sz="1800" b="0" u="sng">
              <a:solidFill>
                <a:srgbClr val="FF0000"/>
              </a:solidFill>
              <a:effectLst/>
              <a:latin typeface="Arial" panose="020B0604020202020204" pitchFamily="34" charset="0"/>
              <a:ea typeface="Times New Roman" panose="02020603050405020304" pitchFamily="18" charset="0"/>
              <a:cs typeface="Times New Roman" panose="02020603050405020304" pitchFamily="18" charset="0"/>
            </a:endParaRPr>
          </a:p>
          <a:p>
            <a:r>
              <a:rPr lang="en-US" sz="1800" b="0">
                <a:solidFill>
                  <a:schemeClr val="tx1"/>
                </a:solidFill>
                <a:latin typeface="Arial" panose="020B0604020202020204" pitchFamily="34" charset="0"/>
                <a:ea typeface="Arial" panose="020B0604020202020204" pitchFamily="34" charset="0"/>
                <a:cs typeface="Times New Roman" panose="02020603050405020304" pitchFamily="18" charset="0"/>
              </a:rPr>
              <a:t>Worm: </a:t>
            </a:r>
            <a:r>
              <a:rPr lang="en-US" sz="1800" b="0" u="sng">
                <a:solidFill>
                  <a:srgbClr val="FF0000"/>
                </a:solidFill>
                <a:latin typeface="Arial" panose="020B0604020202020204" pitchFamily="34" charset="0"/>
                <a:ea typeface="Arial" panose="020B0604020202020204" pitchFamily="34" charset="0"/>
                <a:cs typeface="Times New Roman" panose="02020603050405020304" pitchFamily="18" charset="0"/>
                <a:hlinkClick r:id="rId5">
                  <a:extLst>
                    <a:ext uri="{A12FA001-AC4F-418D-AE19-62706E023703}">
                      <ahyp:hlinkClr xmlns:ahyp="http://schemas.microsoft.com/office/drawing/2018/hyperlinkcolor" val="tx"/>
                    </a:ext>
                  </a:extLst>
                </a:hlinkClick>
              </a:rPr>
              <a:t>https://vi.wikipedia.org/wiki/S%C3%A2u_m%C3%A1y_t%C3%ADnh</a:t>
            </a:r>
            <a:endParaRPr lang="en-US" sz="1800" b="0" u="sng">
              <a:solidFill>
                <a:srgbClr val="FF0000"/>
              </a:solidFill>
              <a:latin typeface="Arial" panose="020B0604020202020204" pitchFamily="34" charset="0"/>
              <a:ea typeface="Arial" panose="020B0604020202020204" pitchFamily="34" charset="0"/>
              <a:cs typeface="Times New Roman" panose="02020603050405020304" pitchFamily="18" charset="0"/>
            </a:endParaRPr>
          </a:p>
          <a:p>
            <a:r>
              <a:rPr lang="en-US" sz="1800" b="0">
                <a:solidFill>
                  <a:schemeClr val="tx1"/>
                </a:solidFill>
                <a:effectLst/>
                <a:latin typeface="Arial" panose="020B0604020202020204" pitchFamily="34" charset="0"/>
                <a:ea typeface="Arial" panose="020B0604020202020204" pitchFamily="34" charset="0"/>
                <a:cs typeface="Times New Roman" panose="02020603050405020304" pitchFamily="18" charset="0"/>
              </a:rPr>
              <a:t>Virus ILOVEYOU:</a:t>
            </a:r>
          </a:p>
          <a:p>
            <a:pPr lvl="1">
              <a:buFont typeface="Courier New" panose="02070309020205020404" pitchFamily="49" charset="0"/>
              <a:buChar char="o"/>
            </a:pPr>
            <a:r>
              <a:rPr lang="en-US" u="sng">
                <a:solidFill>
                  <a:srgbClr val="FF0000"/>
                </a:solidFill>
                <a:effectLst/>
                <a:latin typeface="Arial" panose="020B0604020202020204" pitchFamily="34" charset="0"/>
                <a:ea typeface="Arial" panose="020B0604020202020204" pitchFamily="34" charset="0"/>
                <a:cs typeface="Times New Roman" panose="02020603050405020304" pitchFamily="18" charset="0"/>
                <a:hlinkClick r:id="rId6">
                  <a:extLst>
                    <a:ext uri="{A12FA001-AC4F-418D-AE19-62706E023703}">
                      <ahyp:hlinkClr xmlns:ahyp="http://schemas.microsoft.com/office/drawing/2018/hyperlinkcolor" val="tx"/>
                    </a:ext>
                  </a:extLst>
                </a:hlinkClick>
              </a:rPr>
              <a:t>https://vi.wikipedia.org/wiki/ILOVEYOU</a:t>
            </a:r>
            <a:endParaRPr lang="en-US" u="sng">
              <a:solidFill>
                <a:srgbClr val="FF0000"/>
              </a:solidFill>
              <a:latin typeface="Arial" panose="020B0604020202020204" pitchFamily="34" charset="0"/>
              <a:ea typeface="Arial" panose="020B0604020202020204" pitchFamily="34" charset="0"/>
              <a:cs typeface="Times New Roman" panose="02020603050405020304" pitchFamily="18" charset="0"/>
            </a:endParaRPr>
          </a:p>
          <a:p>
            <a:pPr lvl="1">
              <a:buFont typeface="Courier New" panose="02070309020205020404" pitchFamily="49" charset="0"/>
              <a:buChar char="o"/>
            </a:pPr>
            <a:r>
              <a:rPr lang="en-US" b="0">
                <a:solidFill>
                  <a:srgbClr val="FF0000"/>
                </a:solidFill>
                <a:effectLst/>
                <a:latin typeface="Arial" panose="020B0604020202020204" pitchFamily="34" charset="0"/>
                <a:ea typeface="Arial" panose="020B0604020202020204" pitchFamily="34" charset="0"/>
                <a:cs typeface="Times New Roman" panose="02020603050405020304" pitchFamily="18" charset="0"/>
                <a:hlinkClick r:id="rId7">
                  <a:extLst>
                    <a:ext uri="{A12FA001-AC4F-418D-AE19-62706E023703}">
                      <ahyp:hlinkClr xmlns:ahyp="http://schemas.microsoft.com/office/drawing/2018/hyperlinkcolor" val="tx"/>
                    </a:ext>
                  </a:extLst>
                </a:hlinkClick>
              </a:rPr>
              <a:t>https://www.youtube.com/watch?v=jDmTdPYT7KE</a:t>
            </a:r>
            <a:endParaRPr lang="en-US" b="0">
              <a:solidFill>
                <a:srgbClr val="FF0000"/>
              </a:solidFill>
              <a:effectLst/>
              <a:latin typeface="Arial" panose="020B0604020202020204" pitchFamily="34" charset="0"/>
              <a:ea typeface="Arial" panose="020B0604020202020204" pitchFamily="34" charset="0"/>
              <a:cs typeface="Times New Roman" panose="02020603050405020304" pitchFamily="18" charset="0"/>
            </a:endParaRPr>
          </a:p>
          <a:p>
            <a:r>
              <a:rPr lang="en-US" sz="1800" b="0">
                <a:solidFill>
                  <a:schemeClr val="tx1"/>
                </a:solidFill>
                <a:latin typeface="Arial" panose="020B0604020202020204" pitchFamily="34" charset="0"/>
                <a:ea typeface="Arial" panose="020B0604020202020204" pitchFamily="34" charset="0"/>
                <a:cs typeface="Times New Roman" panose="02020603050405020304" pitchFamily="18" charset="0"/>
              </a:rPr>
              <a:t>Vụ tấn công WannaCry: </a:t>
            </a:r>
            <a:r>
              <a:rPr lang="en-US" sz="1800" b="0">
                <a:solidFill>
                  <a:srgbClr val="FF0000"/>
                </a:solidFill>
                <a:latin typeface="Arial" panose="020B0604020202020204" pitchFamily="34" charset="0"/>
                <a:ea typeface="Arial" panose="020B0604020202020204" pitchFamily="34" charset="0"/>
                <a:cs typeface="Times New Roman" panose="02020603050405020304" pitchFamily="18" charset="0"/>
                <a:hlinkClick r:id="rId8">
                  <a:extLst>
                    <a:ext uri="{A12FA001-AC4F-418D-AE19-62706E023703}">
                      <ahyp:hlinkClr xmlns:ahyp="http://schemas.microsoft.com/office/drawing/2018/hyperlinkcolor" val="tx"/>
                    </a:ext>
                  </a:extLst>
                </a:hlinkClick>
              </a:rPr>
              <a:t>https://vi.wikipedia.org/wiki/V%E1%BB%A5_t%E1%BA%A5n_c%C3%B4ng_c%E1%BB%A7a_WannaCry</a:t>
            </a:r>
            <a:endParaRPr lang="en-US" sz="1800" b="0">
              <a:solidFill>
                <a:srgbClr val="FF0000"/>
              </a:solidFill>
              <a:latin typeface="Arial" panose="020B0604020202020204" pitchFamily="34" charset="0"/>
              <a:ea typeface="Arial" panose="020B0604020202020204" pitchFamily="34" charset="0"/>
              <a:cs typeface="Times New Roman" panose="02020603050405020304" pitchFamily="18" charset="0"/>
            </a:endParaRPr>
          </a:p>
          <a:p>
            <a:r>
              <a:rPr lang="en-US" sz="1800" b="0">
                <a:solidFill>
                  <a:schemeClr val="tx1"/>
                </a:solidFill>
                <a:effectLst/>
                <a:latin typeface="Arial" panose="020B0604020202020204" pitchFamily="34" charset="0"/>
                <a:ea typeface="Arial" panose="020B0604020202020204" pitchFamily="34" charset="0"/>
                <a:cs typeface="Times New Roman" panose="02020603050405020304" pitchFamily="18" charset="0"/>
              </a:rPr>
              <a:t>Botnet: </a:t>
            </a:r>
            <a:r>
              <a:rPr lang="en-US" sz="1800" b="0">
                <a:solidFill>
                  <a:srgbClr val="FF0000"/>
                </a:solidFill>
                <a:effectLst/>
                <a:latin typeface="Arial" panose="020B0604020202020204" pitchFamily="34" charset="0"/>
                <a:ea typeface="Arial" panose="020B0604020202020204" pitchFamily="34" charset="0"/>
                <a:cs typeface="Times New Roman" panose="02020603050405020304" pitchFamily="18" charset="0"/>
                <a:hlinkClick r:id="rId9">
                  <a:extLst>
                    <a:ext uri="{A12FA001-AC4F-418D-AE19-62706E023703}">
                      <ahyp:hlinkClr xmlns:ahyp="http://schemas.microsoft.com/office/drawing/2018/hyperlinkcolor" val="tx"/>
                    </a:ext>
                  </a:extLst>
                </a:hlinkClick>
              </a:rPr>
              <a:t>https://vi.wikipedia.org/wiki/Botnet</a:t>
            </a:r>
            <a:endParaRPr lang="en-US" sz="1800" b="0">
              <a:solidFill>
                <a:srgbClr val="FF0000"/>
              </a:solidFill>
              <a:effectLst/>
              <a:latin typeface="Arial" panose="020B0604020202020204" pitchFamily="34" charset="0"/>
              <a:ea typeface="Arial" panose="020B0604020202020204" pitchFamily="34" charset="0"/>
              <a:cs typeface="Times New Roman" panose="02020603050405020304" pitchFamily="18" charset="0"/>
            </a:endParaRPr>
          </a:p>
          <a:p>
            <a:endParaRPr lang="en-US" sz="1800" b="0">
              <a:solidFill>
                <a:schemeClr val="tx1"/>
              </a:solidFill>
              <a:effectLs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80695899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30D8F03-C184-44E6-8185-7A456536A799}"/>
              </a:ext>
            </a:extLst>
          </p:cNvPr>
          <p:cNvSpPr>
            <a:spLocks noGrp="1"/>
          </p:cNvSpPr>
          <p:nvPr>
            <p:ph type="title"/>
          </p:nvPr>
        </p:nvSpPr>
        <p:spPr/>
        <p:txBody>
          <a:bodyPr/>
          <a:lstStyle/>
          <a:p>
            <a:r>
              <a:rPr lang="en-US" sz="3200"/>
              <a:t>Khái niệm</a:t>
            </a:r>
          </a:p>
        </p:txBody>
      </p:sp>
      <p:pic>
        <p:nvPicPr>
          <p:cNvPr id="9" name="Picture 8">
            <a:extLst>
              <a:ext uri="{FF2B5EF4-FFF2-40B4-BE49-F238E27FC236}">
                <a16:creationId xmlns:a16="http://schemas.microsoft.com/office/drawing/2014/main" id="{9CEEBB0E-3B5F-4E45-8722-2201A1306663}"/>
              </a:ext>
            </a:extLst>
          </p:cNvPr>
          <p:cNvPicPr>
            <a:picLocks noChangeAspect="1"/>
          </p:cNvPicPr>
          <p:nvPr/>
        </p:nvPicPr>
        <p:blipFill>
          <a:blip r:embed="rId2"/>
          <a:stretch>
            <a:fillRect/>
          </a:stretch>
        </p:blipFill>
        <p:spPr>
          <a:xfrm>
            <a:off x="7905066" y="1147665"/>
            <a:ext cx="4286934" cy="2391796"/>
          </a:xfrm>
          <a:prstGeom prst="rect">
            <a:avLst/>
          </a:prstGeom>
        </p:spPr>
      </p:pic>
      <p:sp>
        <p:nvSpPr>
          <p:cNvPr id="11" name="TextBox 10">
            <a:extLst>
              <a:ext uri="{FF2B5EF4-FFF2-40B4-BE49-F238E27FC236}">
                <a16:creationId xmlns:a16="http://schemas.microsoft.com/office/drawing/2014/main" id="{25A23CE6-E389-42DB-A192-1DCDDC8A65FD}"/>
              </a:ext>
            </a:extLst>
          </p:cNvPr>
          <p:cNvSpPr txBox="1"/>
          <p:nvPr/>
        </p:nvSpPr>
        <p:spPr>
          <a:xfrm>
            <a:off x="775459" y="1786612"/>
            <a:ext cx="6876662" cy="923330"/>
          </a:xfrm>
          <a:prstGeom prst="rect">
            <a:avLst/>
          </a:prstGeom>
          <a:noFill/>
        </p:spPr>
        <p:txBody>
          <a:bodyPr wrap="square" rtlCol="0">
            <a:spAutoFit/>
          </a:bodyPr>
          <a:lstStyle/>
          <a:p>
            <a:r>
              <a:rPr lang="en-US" b="1">
                <a:effectLst/>
                <a:latin typeface="+mn-lt"/>
                <a:ea typeface="Times New Roman" panose="02020603050405020304" pitchFamily="18" charset="0"/>
              </a:rPr>
              <a:t>Phần mềm mã độc</a:t>
            </a:r>
            <a:r>
              <a:rPr lang="en-US">
                <a:effectLst/>
                <a:latin typeface="+mn-lt"/>
                <a:ea typeface="Times New Roman" panose="02020603050405020304" pitchFamily="18" charset="0"/>
              </a:rPr>
              <a:t> (tiếng Anh: malware được ghép từ malicious và software) là một loại </a:t>
            </a:r>
            <a:r>
              <a:rPr lang="en-US" b="1">
                <a:effectLst/>
                <a:latin typeface="+mn-lt"/>
                <a:ea typeface="Times New Roman" panose="02020603050405020304" pitchFamily="18" charset="0"/>
              </a:rPr>
              <a:t>phần mềm hệ thống</a:t>
            </a:r>
            <a:r>
              <a:rPr lang="en-US">
                <a:effectLst/>
                <a:latin typeface="+mn-lt"/>
                <a:ea typeface="Times New Roman" panose="02020603050405020304" pitchFamily="18" charset="0"/>
              </a:rPr>
              <a:t> do các tay tin tặc (hacker) tạo ra nhằm </a:t>
            </a:r>
            <a:r>
              <a:rPr lang="en-US" b="1">
                <a:effectLst/>
                <a:latin typeface="+mn-lt"/>
                <a:ea typeface="Times New Roman" panose="02020603050405020304" pitchFamily="18" charset="0"/>
              </a:rPr>
              <a:t>gây hại</a:t>
            </a:r>
            <a:r>
              <a:rPr lang="en-US">
                <a:effectLst/>
                <a:latin typeface="+mn-lt"/>
                <a:ea typeface="Times New Roman" panose="02020603050405020304" pitchFamily="18" charset="0"/>
              </a:rPr>
              <a:t> cho các máy tính.</a:t>
            </a:r>
            <a:endParaRPr lang="en-US">
              <a:latin typeface="+mn-lt"/>
            </a:endParaRPr>
          </a:p>
        </p:txBody>
      </p:sp>
      <p:sp>
        <p:nvSpPr>
          <p:cNvPr id="12" name="TextBox 11">
            <a:extLst>
              <a:ext uri="{FF2B5EF4-FFF2-40B4-BE49-F238E27FC236}">
                <a16:creationId xmlns:a16="http://schemas.microsoft.com/office/drawing/2014/main" id="{9CC2257C-A2E4-4608-96CF-28750EF6886C}"/>
              </a:ext>
            </a:extLst>
          </p:cNvPr>
          <p:cNvSpPr txBox="1"/>
          <p:nvPr/>
        </p:nvSpPr>
        <p:spPr>
          <a:xfrm>
            <a:off x="774441" y="2709942"/>
            <a:ext cx="6941975" cy="1200329"/>
          </a:xfrm>
          <a:prstGeom prst="rect">
            <a:avLst/>
          </a:prstGeom>
          <a:noFill/>
        </p:spPr>
        <p:txBody>
          <a:bodyPr wrap="square" rtlCol="0">
            <a:spAutoFit/>
          </a:bodyPr>
          <a:lstStyle/>
          <a:p>
            <a:r>
              <a:rPr lang="en-US">
                <a:effectLst/>
                <a:latin typeface="+mn-lt"/>
                <a:ea typeface="Times New Roman" panose="02020603050405020304" pitchFamily="18" charset="0"/>
              </a:rPr>
              <a:t>Một số loại Malware chính bao gồm:</a:t>
            </a:r>
          </a:p>
          <a:p>
            <a:pPr marL="742950" lvl="1" indent="-285750">
              <a:buFont typeface="Arial" panose="020B0604020202020204" pitchFamily="34" charset="0"/>
              <a:buChar char="•"/>
            </a:pPr>
            <a:r>
              <a:rPr lang="en-US">
                <a:latin typeface="+mn-lt"/>
              </a:rPr>
              <a:t>Virus</a:t>
            </a:r>
          </a:p>
          <a:p>
            <a:pPr marL="742950" lvl="1" indent="-285750">
              <a:buFont typeface="Arial" panose="020B0604020202020204" pitchFamily="34" charset="0"/>
              <a:buChar char="•"/>
            </a:pPr>
            <a:r>
              <a:rPr lang="en-US">
                <a:latin typeface="+mn-lt"/>
              </a:rPr>
              <a:t>Trojan</a:t>
            </a:r>
          </a:p>
          <a:p>
            <a:pPr marL="742950" lvl="1" indent="-285750">
              <a:buFont typeface="Arial" panose="020B0604020202020204" pitchFamily="34" charset="0"/>
              <a:buChar char="•"/>
            </a:pPr>
            <a:r>
              <a:rPr lang="en-US">
                <a:latin typeface="+mn-lt"/>
              </a:rPr>
              <a:t>Worm</a:t>
            </a:r>
          </a:p>
        </p:txBody>
      </p:sp>
      <p:pic>
        <p:nvPicPr>
          <p:cNvPr id="13" name="Hình ảnh 10">
            <a:extLst>
              <a:ext uri="{FF2B5EF4-FFF2-40B4-BE49-F238E27FC236}">
                <a16:creationId xmlns:a16="http://schemas.microsoft.com/office/drawing/2014/main" id="{2B2C88CF-33B9-4E4B-9997-D5B48D45084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4441" y="4465664"/>
            <a:ext cx="2884857" cy="2164031"/>
          </a:xfrm>
          <a:prstGeom prst="rect">
            <a:avLst/>
          </a:prstGeom>
        </p:spPr>
      </p:pic>
      <p:pic>
        <p:nvPicPr>
          <p:cNvPr id="14" name="Hình ảnh 11">
            <a:extLst>
              <a:ext uri="{FF2B5EF4-FFF2-40B4-BE49-F238E27FC236}">
                <a16:creationId xmlns:a16="http://schemas.microsoft.com/office/drawing/2014/main" id="{9583147D-11DE-4BE3-9E3A-7C0B91A179E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967445" y="4465664"/>
            <a:ext cx="2162175" cy="2210435"/>
          </a:xfrm>
          <a:prstGeom prst="rect">
            <a:avLst/>
          </a:prstGeom>
        </p:spPr>
      </p:pic>
      <p:pic>
        <p:nvPicPr>
          <p:cNvPr id="15" name="Hình ảnh 12">
            <a:extLst>
              <a:ext uri="{FF2B5EF4-FFF2-40B4-BE49-F238E27FC236}">
                <a16:creationId xmlns:a16="http://schemas.microsoft.com/office/drawing/2014/main" id="{AD1563DC-132C-4EBB-BC95-EDE764E3CD7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333643" y="4245876"/>
            <a:ext cx="2188255" cy="2444173"/>
          </a:xfrm>
          <a:prstGeom prst="rect">
            <a:avLst/>
          </a:prstGeom>
        </p:spPr>
      </p:pic>
    </p:spTree>
    <p:extLst>
      <p:ext uri="{BB962C8B-B14F-4D97-AF65-F5344CB8AC3E}">
        <p14:creationId xmlns:p14="http://schemas.microsoft.com/office/powerpoint/2010/main" val="4039023846"/>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heel(1)">
                                      <p:cBhvr>
                                        <p:cTn id="7" dur="1000"/>
                                        <p:tgtEl>
                                          <p:spTgt spid="11"/>
                                        </p:tgtEl>
                                      </p:cBhvr>
                                    </p:animEffect>
                                  </p:childTnLst>
                                </p:cTn>
                              </p:par>
                              <p:par>
                                <p:cTn id="8" presetID="21" presetClass="entr" presetSubtype="1"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heel(1)">
                                      <p:cBhvr>
                                        <p:cTn id="10" dur="10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21" presetClass="entr" presetSubtype="1" fill="hold" nodeType="clickEffect">
                                  <p:stCondLst>
                                    <p:cond delay="0"/>
                                  </p:stCondLst>
                                  <p:childTnLst>
                                    <p:set>
                                      <p:cBhvr>
                                        <p:cTn id="14" dur="1" fill="hold">
                                          <p:stCondLst>
                                            <p:cond delay="0"/>
                                          </p:stCondLst>
                                        </p:cTn>
                                        <p:tgtEl>
                                          <p:spTgt spid="12">
                                            <p:txEl>
                                              <p:pRg st="0" end="0"/>
                                            </p:txEl>
                                          </p:spTgt>
                                        </p:tgtEl>
                                        <p:attrNameLst>
                                          <p:attrName>style.visibility</p:attrName>
                                        </p:attrNameLst>
                                      </p:cBhvr>
                                      <p:to>
                                        <p:strVal val="visible"/>
                                      </p:to>
                                    </p:set>
                                    <p:animEffect transition="in" filter="wheel(1)">
                                      <p:cBhvr>
                                        <p:cTn id="15" dur="1000"/>
                                        <p:tgtEl>
                                          <p:spTgt spid="12">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1" presetClass="entr" presetSubtype="1" fill="hold" nodeType="clickEffect">
                                  <p:stCondLst>
                                    <p:cond delay="0"/>
                                  </p:stCondLst>
                                  <p:childTnLst>
                                    <p:set>
                                      <p:cBhvr>
                                        <p:cTn id="19" dur="1" fill="hold">
                                          <p:stCondLst>
                                            <p:cond delay="0"/>
                                          </p:stCondLst>
                                        </p:cTn>
                                        <p:tgtEl>
                                          <p:spTgt spid="12">
                                            <p:txEl>
                                              <p:pRg st="1" end="1"/>
                                            </p:txEl>
                                          </p:spTgt>
                                        </p:tgtEl>
                                        <p:attrNameLst>
                                          <p:attrName>style.visibility</p:attrName>
                                        </p:attrNameLst>
                                      </p:cBhvr>
                                      <p:to>
                                        <p:strVal val="visible"/>
                                      </p:to>
                                    </p:set>
                                    <p:animEffect transition="in" filter="wheel(1)">
                                      <p:cBhvr>
                                        <p:cTn id="20" dur="1000"/>
                                        <p:tgtEl>
                                          <p:spTgt spid="12">
                                            <p:txEl>
                                              <p:pRg st="1" end="1"/>
                                            </p:txEl>
                                          </p:spTgt>
                                        </p:tgtEl>
                                      </p:cBhvr>
                                    </p:animEffect>
                                  </p:childTnLst>
                                </p:cTn>
                              </p:par>
                              <p:par>
                                <p:cTn id="21" presetID="21" presetClass="entr" presetSubtype="1"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wheel(1)">
                                      <p:cBhvr>
                                        <p:cTn id="23" dur="1000"/>
                                        <p:tgtEl>
                                          <p:spTgt spid="13"/>
                                        </p:tgtEl>
                                      </p:cBhvr>
                                    </p:animEffect>
                                  </p:childTnLst>
                                </p:cTn>
                              </p:par>
                            </p:childTnLst>
                          </p:cTn>
                        </p:par>
                      </p:childTnLst>
                    </p:cTn>
                  </p:par>
                  <p:par>
                    <p:cTn id="24" fill="hold">
                      <p:stCondLst>
                        <p:cond delay="indefinite"/>
                      </p:stCondLst>
                      <p:childTnLst>
                        <p:par>
                          <p:cTn id="25" fill="hold">
                            <p:stCondLst>
                              <p:cond delay="0"/>
                            </p:stCondLst>
                            <p:childTnLst>
                              <p:par>
                                <p:cTn id="26" presetID="21" presetClass="entr" presetSubtype="1" fill="hold" nodeType="clickEffect">
                                  <p:stCondLst>
                                    <p:cond delay="0"/>
                                  </p:stCondLst>
                                  <p:childTnLst>
                                    <p:set>
                                      <p:cBhvr>
                                        <p:cTn id="27" dur="1" fill="hold">
                                          <p:stCondLst>
                                            <p:cond delay="0"/>
                                          </p:stCondLst>
                                        </p:cTn>
                                        <p:tgtEl>
                                          <p:spTgt spid="12">
                                            <p:txEl>
                                              <p:pRg st="2" end="2"/>
                                            </p:txEl>
                                          </p:spTgt>
                                        </p:tgtEl>
                                        <p:attrNameLst>
                                          <p:attrName>style.visibility</p:attrName>
                                        </p:attrNameLst>
                                      </p:cBhvr>
                                      <p:to>
                                        <p:strVal val="visible"/>
                                      </p:to>
                                    </p:set>
                                    <p:animEffect transition="in" filter="wheel(1)">
                                      <p:cBhvr>
                                        <p:cTn id="28" dur="1000"/>
                                        <p:tgtEl>
                                          <p:spTgt spid="12">
                                            <p:txEl>
                                              <p:pRg st="2" end="2"/>
                                            </p:txEl>
                                          </p:spTgt>
                                        </p:tgtEl>
                                      </p:cBhvr>
                                    </p:animEffect>
                                  </p:childTnLst>
                                </p:cTn>
                              </p:par>
                              <p:par>
                                <p:cTn id="29" presetID="21" presetClass="entr" presetSubtype="1" fill="hold" nodeType="with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wheel(1)">
                                      <p:cBhvr>
                                        <p:cTn id="31" dur="1000"/>
                                        <p:tgtEl>
                                          <p:spTgt spid="15"/>
                                        </p:tgtEl>
                                      </p:cBhvr>
                                    </p:animEffect>
                                  </p:childTnLst>
                                </p:cTn>
                              </p:par>
                            </p:childTnLst>
                          </p:cTn>
                        </p:par>
                      </p:childTnLst>
                    </p:cTn>
                  </p:par>
                  <p:par>
                    <p:cTn id="32" fill="hold">
                      <p:stCondLst>
                        <p:cond delay="indefinite"/>
                      </p:stCondLst>
                      <p:childTnLst>
                        <p:par>
                          <p:cTn id="33" fill="hold">
                            <p:stCondLst>
                              <p:cond delay="0"/>
                            </p:stCondLst>
                            <p:childTnLst>
                              <p:par>
                                <p:cTn id="34" presetID="21" presetClass="entr" presetSubtype="1" fill="hold" nodeType="clickEffect">
                                  <p:stCondLst>
                                    <p:cond delay="0"/>
                                  </p:stCondLst>
                                  <p:childTnLst>
                                    <p:set>
                                      <p:cBhvr>
                                        <p:cTn id="35" dur="1" fill="hold">
                                          <p:stCondLst>
                                            <p:cond delay="0"/>
                                          </p:stCondLst>
                                        </p:cTn>
                                        <p:tgtEl>
                                          <p:spTgt spid="12">
                                            <p:txEl>
                                              <p:pRg st="3" end="3"/>
                                            </p:txEl>
                                          </p:spTgt>
                                        </p:tgtEl>
                                        <p:attrNameLst>
                                          <p:attrName>style.visibility</p:attrName>
                                        </p:attrNameLst>
                                      </p:cBhvr>
                                      <p:to>
                                        <p:strVal val="visible"/>
                                      </p:to>
                                    </p:set>
                                    <p:animEffect transition="in" filter="wheel(1)">
                                      <p:cBhvr>
                                        <p:cTn id="36" dur="1000"/>
                                        <p:tgtEl>
                                          <p:spTgt spid="12">
                                            <p:txEl>
                                              <p:pRg st="3" end="3"/>
                                            </p:txEl>
                                          </p:spTgt>
                                        </p:tgtEl>
                                      </p:cBhvr>
                                    </p:animEffect>
                                  </p:childTnLst>
                                </p:cTn>
                              </p:par>
                              <p:par>
                                <p:cTn id="37" presetID="21" presetClass="entr" presetSubtype="1" fill="hold" nodeType="with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wheel(1)">
                                      <p:cBhvr>
                                        <p:cTn id="39"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EE88B222-60A4-4FC2-9D27-25CCD78C15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36999" y="3513172"/>
            <a:ext cx="4922953" cy="2294466"/>
          </a:xfrm>
          <a:prstGeom prst="rect">
            <a:avLst/>
          </a:prstGeom>
        </p:spPr>
      </p:pic>
      <p:pic>
        <p:nvPicPr>
          <p:cNvPr id="6" name="Picture 5">
            <a:extLst>
              <a:ext uri="{FF2B5EF4-FFF2-40B4-BE49-F238E27FC236}">
                <a16:creationId xmlns:a16="http://schemas.microsoft.com/office/drawing/2014/main" id="{9BBDE920-BEF5-46C2-8760-5E67FAAE2F1B}"/>
              </a:ext>
            </a:extLst>
          </p:cNvPr>
          <p:cNvPicPr>
            <a:picLocks noChangeAspect="1"/>
          </p:cNvPicPr>
          <p:nvPr/>
        </p:nvPicPr>
        <p:blipFill>
          <a:blip r:embed="rId3"/>
          <a:stretch>
            <a:fillRect/>
          </a:stretch>
        </p:blipFill>
        <p:spPr>
          <a:xfrm>
            <a:off x="9229312" y="1238250"/>
            <a:ext cx="2962688" cy="3896269"/>
          </a:xfrm>
          <a:prstGeom prst="rect">
            <a:avLst/>
          </a:prstGeom>
        </p:spPr>
      </p:pic>
      <p:pic>
        <p:nvPicPr>
          <p:cNvPr id="8" name="Picture 7">
            <a:extLst>
              <a:ext uri="{FF2B5EF4-FFF2-40B4-BE49-F238E27FC236}">
                <a16:creationId xmlns:a16="http://schemas.microsoft.com/office/drawing/2014/main" id="{9510A343-06A3-4041-A699-86D6F83E0EB7}"/>
              </a:ext>
            </a:extLst>
          </p:cNvPr>
          <p:cNvPicPr>
            <a:picLocks noChangeAspect="1"/>
          </p:cNvPicPr>
          <p:nvPr/>
        </p:nvPicPr>
        <p:blipFill>
          <a:blip r:embed="rId4"/>
          <a:stretch>
            <a:fillRect/>
          </a:stretch>
        </p:blipFill>
        <p:spPr>
          <a:xfrm>
            <a:off x="7979256" y="1655983"/>
            <a:ext cx="4380696" cy="2698725"/>
          </a:xfrm>
          <a:prstGeom prst="rect">
            <a:avLst/>
          </a:prstGeom>
        </p:spPr>
      </p:pic>
      <p:pic>
        <p:nvPicPr>
          <p:cNvPr id="18" name="Picture 17">
            <a:extLst>
              <a:ext uri="{FF2B5EF4-FFF2-40B4-BE49-F238E27FC236}">
                <a16:creationId xmlns:a16="http://schemas.microsoft.com/office/drawing/2014/main" id="{C55A29FB-FF7F-4E91-9ADB-E7C8931C3478}"/>
              </a:ext>
            </a:extLst>
          </p:cNvPr>
          <p:cNvPicPr>
            <a:picLocks noChangeAspect="1"/>
          </p:cNvPicPr>
          <p:nvPr/>
        </p:nvPicPr>
        <p:blipFill>
          <a:blip r:embed="rId5"/>
          <a:stretch>
            <a:fillRect/>
          </a:stretch>
        </p:blipFill>
        <p:spPr>
          <a:xfrm>
            <a:off x="7839718" y="2710149"/>
            <a:ext cx="4644401" cy="2294465"/>
          </a:xfrm>
          <a:prstGeom prst="rect">
            <a:avLst/>
          </a:prstGeom>
        </p:spPr>
      </p:pic>
      <p:sp>
        <p:nvSpPr>
          <p:cNvPr id="2" name="Title 1">
            <a:extLst>
              <a:ext uri="{FF2B5EF4-FFF2-40B4-BE49-F238E27FC236}">
                <a16:creationId xmlns:a16="http://schemas.microsoft.com/office/drawing/2014/main" id="{899B03D6-8E9C-41EA-B177-A9CD3F5002AC}"/>
              </a:ext>
            </a:extLst>
          </p:cNvPr>
          <p:cNvSpPr>
            <a:spLocks noGrp="1"/>
          </p:cNvSpPr>
          <p:nvPr>
            <p:ph type="title"/>
          </p:nvPr>
        </p:nvSpPr>
        <p:spPr/>
        <p:txBody>
          <a:bodyPr/>
          <a:lstStyle/>
          <a:p>
            <a:r>
              <a:rPr lang="en-US" sz="3200"/>
              <a:t>Lịch sử</a:t>
            </a:r>
          </a:p>
        </p:txBody>
      </p:sp>
      <p:sp>
        <p:nvSpPr>
          <p:cNvPr id="7" name="TextBox 6">
            <a:extLst>
              <a:ext uri="{FF2B5EF4-FFF2-40B4-BE49-F238E27FC236}">
                <a16:creationId xmlns:a16="http://schemas.microsoft.com/office/drawing/2014/main" id="{0579319B-0B37-49C1-9E86-C1FEE9D55706}"/>
              </a:ext>
            </a:extLst>
          </p:cNvPr>
          <p:cNvSpPr txBox="1"/>
          <p:nvPr/>
        </p:nvSpPr>
        <p:spPr>
          <a:xfrm>
            <a:off x="923731" y="1530220"/>
            <a:ext cx="6578082" cy="923330"/>
          </a:xfrm>
          <a:prstGeom prst="rect">
            <a:avLst/>
          </a:prstGeom>
          <a:noFill/>
        </p:spPr>
        <p:txBody>
          <a:bodyPr wrap="square" rtlCol="0">
            <a:spAutoFit/>
          </a:bodyPr>
          <a:lstStyle/>
          <a:p>
            <a:pPr algn="just"/>
            <a:r>
              <a:rPr lang="en-US" sz="1800" b="1">
                <a:solidFill>
                  <a:srgbClr val="202122"/>
                </a:solidFill>
                <a:effectLst/>
                <a:latin typeface="+mj-lt"/>
                <a:ea typeface="Times New Roman" panose="02020603050405020304" pitchFamily="18" charset="0"/>
              </a:rPr>
              <a:t>Năm 1949:</a:t>
            </a:r>
            <a:r>
              <a:rPr lang="en-US" sz="1800">
                <a:solidFill>
                  <a:srgbClr val="202122"/>
                </a:solidFill>
                <a:effectLst/>
                <a:latin typeface="+mj-lt"/>
                <a:ea typeface="Times New Roman" panose="02020603050405020304" pitchFamily="18" charset="0"/>
              </a:rPr>
              <a:t> John von Neumann (1903-1957) phát triển nền tảng lý thuyết tự nhân bản của chương trình cho máy tính.</a:t>
            </a:r>
            <a:endParaRPr lang="en-US" sz="1800">
              <a:effectLst/>
              <a:latin typeface="+mj-lt"/>
              <a:ea typeface="Times New Roman" panose="02020603050405020304" pitchFamily="18" charset="0"/>
            </a:endParaRPr>
          </a:p>
          <a:p>
            <a:endParaRPr lang="en-US"/>
          </a:p>
        </p:txBody>
      </p:sp>
      <p:sp>
        <p:nvSpPr>
          <p:cNvPr id="9" name="TextBox 8">
            <a:extLst>
              <a:ext uri="{FF2B5EF4-FFF2-40B4-BE49-F238E27FC236}">
                <a16:creationId xmlns:a16="http://schemas.microsoft.com/office/drawing/2014/main" id="{2295A22B-A85A-44D0-A529-6DE2C3A3E9F1}"/>
              </a:ext>
            </a:extLst>
          </p:cNvPr>
          <p:cNvSpPr txBox="1"/>
          <p:nvPr/>
        </p:nvSpPr>
        <p:spPr>
          <a:xfrm>
            <a:off x="923731" y="2237687"/>
            <a:ext cx="6578082" cy="646331"/>
          </a:xfrm>
          <a:prstGeom prst="rect">
            <a:avLst/>
          </a:prstGeom>
          <a:noFill/>
        </p:spPr>
        <p:txBody>
          <a:bodyPr wrap="square" rtlCol="0">
            <a:spAutoFit/>
          </a:bodyPr>
          <a:lstStyle/>
          <a:p>
            <a:pPr algn="just"/>
            <a:r>
              <a:rPr lang="en-US" sz="1800" b="1">
                <a:solidFill>
                  <a:srgbClr val="202122"/>
                </a:solidFill>
                <a:effectLst/>
                <a:latin typeface="+mj-lt"/>
                <a:ea typeface="Times New Roman" panose="02020603050405020304" pitchFamily="18" charset="0"/>
              </a:rPr>
              <a:t>Năm 1981: </a:t>
            </a:r>
            <a:r>
              <a:rPr lang="en-US">
                <a:solidFill>
                  <a:srgbClr val="202122"/>
                </a:solidFill>
                <a:latin typeface="+mj-lt"/>
                <a:ea typeface="Times New Roman" panose="02020603050405020304" pitchFamily="18" charset="0"/>
              </a:rPr>
              <a:t>Các virus đầu tiên xuất hiện trên hệ điều hành của máy tính Apple II.</a:t>
            </a:r>
            <a:endParaRPr lang="en-US">
              <a:latin typeface="+mj-lt"/>
            </a:endParaRPr>
          </a:p>
        </p:txBody>
      </p:sp>
      <p:sp>
        <p:nvSpPr>
          <p:cNvPr id="11" name="TextBox 10">
            <a:extLst>
              <a:ext uri="{FF2B5EF4-FFF2-40B4-BE49-F238E27FC236}">
                <a16:creationId xmlns:a16="http://schemas.microsoft.com/office/drawing/2014/main" id="{EB9CF5FA-1517-409A-9024-4EB6C1CECE88}"/>
              </a:ext>
            </a:extLst>
          </p:cNvPr>
          <p:cNvSpPr txBox="1"/>
          <p:nvPr/>
        </p:nvSpPr>
        <p:spPr>
          <a:xfrm>
            <a:off x="923731" y="3005345"/>
            <a:ext cx="6578082" cy="646331"/>
          </a:xfrm>
          <a:prstGeom prst="rect">
            <a:avLst/>
          </a:prstGeom>
          <a:noFill/>
        </p:spPr>
        <p:txBody>
          <a:bodyPr wrap="square" rtlCol="0">
            <a:spAutoFit/>
          </a:bodyPr>
          <a:lstStyle/>
          <a:p>
            <a:pPr algn="just"/>
            <a:r>
              <a:rPr lang="en-US" b="1">
                <a:latin typeface="+mn-lt"/>
              </a:rPr>
              <a:t>Năm 1983: </a:t>
            </a:r>
            <a:r>
              <a:rPr lang="en-US">
                <a:latin typeface="+mn-lt"/>
              </a:rPr>
              <a:t>Fred Cohen lần đầu đưa ra khái niệm “Virus máy tính” (computer virus) như định nghĩa ngày nay.</a:t>
            </a:r>
            <a:endParaRPr lang="en-US" b="1">
              <a:latin typeface="+mn-lt"/>
            </a:endParaRPr>
          </a:p>
        </p:txBody>
      </p:sp>
      <p:sp>
        <p:nvSpPr>
          <p:cNvPr id="14" name="TextBox 13">
            <a:extLst>
              <a:ext uri="{FF2B5EF4-FFF2-40B4-BE49-F238E27FC236}">
                <a16:creationId xmlns:a16="http://schemas.microsoft.com/office/drawing/2014/main" id="{FC6E8BDE-7C91-422D-935C-D47A9118CE26}"/>
              </a:ext>
            </a:extLst>
          </p:cNvPr>
          <p:cNvSpPr txBox="1"/>
          <p:nvPr/>
        </p:nvSpPr>
        <p:spPr>
          <a:xfrm>
            <a:off x="923731" y="3800562"/>
            <a:ext cx="5906277" cy="646331"/>
          </a:xfrm>
          <a:prstGeom prst="rect">
            <a:avLst/>
          </a:prstGeom>
          <a:noFill/>
        </p:spPr>
        <p:txBody>
          <a:bodyPr wrap="square" rtlCol="0">
            <a:spAutoFit/>
          </a:bodyPr>
          <a:lstStyle/>
          <a:p>
            <a:pPr algn="just"/>
            <a:r>
              <a:rPr lang="en-US" b="1">
                <a:latin typeface="+mn-lt"/>
              </a:rPr>
              <a:t>Năm 1986: </a:t>
            </a:r>
            <a:r>
              <a:rPr lang="en-US">
                <a:latin typeface="+mn-lt"/>
              </a:rPr>
              <a:t>Virus đầu tiên dành cho máy tính cá nhân “The Brain” ra đời.</a:t>
            </a:r>
            <a:r>
              <a:rPr lang="en-US" b="1">
                <a:latin typeface="+mn-lt"/>
              </a:rPr>
              <a:t> </a:t>
            </a:r>
          </a:p>
        </p:txBody>
      </p:sp>
      <p:sp>
        <p:nvSpPr>
          <p:cNvPr id="15" name="TextBox 14">
            <a:extLst>
              <a:ext uri="{FF2B5EF4-FFF2-40B4-BE49-F238E27FC236}">
                <a16:creationId xmlns:a16="http://schemas.microsoft.com/office/drawing/2014/main" id="{8EA6AA87-4CA7-489C-A6F2-7D3685C44608}"/>
              </a:ext>
            </a:extLst>
          </p:cNvPr>
          <p:cNvSpPr txBox="1"/>
          <p:nvPr/>
        </p:nvSpPr>
        <p:spPr>
          <a:xfrm>
            <a:off x="923732" y="4572000"/>
            <a:ext cx="6345316" cy="369332"/>
          </a:xfrm>
          <a:prstGeom prst="rect">
            <a:avLst/>
          </a:prstGeom>
          <a:noFill/>
        </p:spPr>
        <p:txBody>
          <a:bodyPr wrap="square" rtlCol="0">
            <a:spAutoFit/>
          </a:bodyPr>
          <a:lstStyle/>
          <a:p>
            <a:pPr algn="just"/>
            <a:r>
              <a:rPr lang="en-US" b="1">
                <a:latin typeface="+mj-lt"/>
              </a:rPr>
              <a:t>Năm 1990: </a:t>
            </a:r>
            <a:r>
              <a:rPr lang="en-US">
                <a:latin typeface="+mj-lt"/>
              </a:rPr>
              <a:t>Phần mềm chống mã độc đầu tiên ra đời.</a:t>
            </a:r>
            <a:endParaRPr lang="en-US" b="1">
              <a:latin typeface="+mj-lt"/>
            </a:endParaRPr>
          </a:p>
        </p:txBody>
      </p:sp>
      <p:sp>
        <p:nvSpPr>
          <p:cNvPr id="16" name="TextBox 15">
            <a:extLst>
              <a:ext uri="{FF2B5EF4-FFF2-40B4-BE49-F238E27FC236}">
                <a16:creationId xmlns:a16="http://schemas.microsoft.com/office/drawing/2014/main" id="{6C81B8D2-1E2A-4FA9-ACAB-FBA395EDDF23}"/>
              </a:ext>
            </a:extLst>
          </p:cNvPr>
          <p:cNvSpPr txBox="1"/>
          <p:nvPr/>
        </p:nvSpPr>
        <p:spPr>
          <a:xfrm>
            <a:off x="923731" y="5004614"/>
            <a:ext cx="6578082" cy="646331"/>
          </a:xfrm>
          <a:prstGeom prst="rect">
            <a:avLst/>
          </a:prstGeom>
          <a:noFill/>
        </p:spPr>
        <p:txBody>
          <a:bodyPr wrap="square" rtlCol="0">
            <a:spAutoFit/>
          </a:bodyPr>
          <a:lstStyle/>
          <a:p>
            <a:pPr algn="just"/>
            <a:r>
              <a:rPr lang="en-US" b="1">
                <a:latin typeface="+mn-lt"/>
              </a:rPr>
              <a:t>Hiện nay</a:t>
            </a:r>
            <a:r>
              <a:rPr lang="en-US">
                <a:latin typeface="+mn-lt"/>
              </a:rPr>
              <a:t>: Các phần mềm mã độc ngày càng xuất hiện phổ biến hơn, độc hại hơn theo thời gian</a:t>
            </a:r>
            <a:endParaRPr lang="en-US" b="1">
              <a:latin typeface="+mn-lt"/>
            </a:endParaRPr>
          </a:p>
        </p:txBody>
      </p:sp>
    </p:spTree>
    <p:extLst>
      <p:ext uri="{BB962C8B-B14F-4D97-AF65-F5344CB8AC3E}">
        <p14:creationId xmlns:p14="http://schemas.microsoft.com/office/powerpoint/2010/main" val="2820734846"/>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700"/>
                                        <p:tgtEl>
                                          <p:spTgt spid="9"/>
                                        </p:tgtEl>
                                      </p:cBhvr>
                                    </p:animEffect>
                                  </p:childTnLst>
                                </p:cTn>
                              </p:par>
                              <p:par>
                                <p:cTn id="16" presetID="10" presetClass="entr" presetSubtype="0" fill="hold"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700"/>
                                        <p:tgtEl>
                                          <p:spTgt spid="8"/>
                                        </p:tgtEl>
                                      </p:cBhvr>
                                    </p:animEffect>
                                  </p:childTnLst>
                                </p:cTn>
                              </p:par>
                              <p:par>
                                <p:cTn id="19" presetID="1" presetClass="exit" presetSubtype="0" fill="hold" nodeType="withEffect">
                                  <p:stCondLst>
                                    <p:cond delay="0"/>
                                  </p:stCondLst>
                                  <p:childTnLst>
                                    <p:set>
                                      <p:cBhvr>
                                        <p:cTn id="20" dur="1" fill="hold">
                                          <p:stCondLst>
                                            <p:cond delay="0"/>
                                          </p:stCondLst>
                                        </p:cTn>
                                        <p:tgtEl>
                                          <p:spTgt spid="6"/>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nodeType="clickEffect">
                                  <p:stCondLst>
                                    <p:cond delay="0"/>
                                  </p:stCondLst>
                                  <p:childTnLst>
                                    <p:set>
                                      <p:cBhvr>
                                        <p:cTn id="24" dur="1" fill="hold">
                                          <p:stCondLst>
                                            <p:cond delay="0"/>
                                          </p:stCondLst>
                                        </p:cTn>
                                        <p:tgtEl>
                                          <p:spTgt spid="8"/>
                                        </p:tgtEl>
                                        <p:attrNameLst>
                                          <p:attrName>style.visibility</p:attrName>
                                        </p:attrNameLst>
                                      </p:cBhvr>
                                      <p:to>
                                        <p:strVal val="hidden"/>
                                      </p:to>
                                    </p:set>
                                  </p:childTnLst>
                                </p:cTn>
                              </p:par>
                              <p:par>
                                <p:cTn id="25" presetID="10"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500"/>
                                        <p:tgtEl>
                                          <p:spTgt spid="14"/>
                                        </p:tgtEl>
                                      </p:cBhvr>
                                    </p:animEffect>
                                  </p:childTnLst>
                                </p:cTn>
                              </p:par>
                              <p:par>
                                <p:cTn id="33" presetID="10" presetClass="entr" presetSubtype="0" fill="hold"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500"/>
                                        <p:tgtEl>
                                          <p:spTgt spid="13"/>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fade">
                                      <p:cBhvr>
                                        <p:cTn id="40" dur="500"/>
                                        <p:tgtEl>
                                          <p:spTgt spid="15"/>
                                        </p:tgtEl>
                                      </p:cBhvr>
                                    </p:animEffect>
                                  </p:childTnLst>
                                </p:cTn>
                              </p:par>
                              <p:par>
                                <p:cTn id="41" presetID="1" presetClass="exit" presetSubtype="0" fill="hold" nodeType="withEffect">
                                  <p:stCondLst>
                                    <p:cond delay="0"/>
                                  </p:stCondLst>
                                  <p:childTnLst>
                                    <p:set>
                                      <p:cBhvr>
                                        <p:cTn id="42" dur="1" fill="hold">
                                          <p:stCondLst>
                                            <p:cond delay="0"/>
                                          </p:stCondLst>
                                        </p:cTn>
                                        <p:tgtEl>
                                          <p:spTgt spid="13"/>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fade">
                                      <p:cBhvr>
                                        <p:cTn id="47" dur="500"/>
                                        <p:tgtEl>
                                          <p:spTgt spid="16"/>
                                        </p:tgtEl>
                                      </p:cBhvr>
                                    </p:animEffect>
                                  </p:childTnLst>
                                </p:cTn>
                              </p:par>
                              <p:par>
                                <p:cTn id="48" presetID="10" presetClass="entr" presetSubtype="0" fill="hold" nodeType="withEffect">
                                  <p:stCondLst>
                                    <p:cond delay="0"/>
                                  </p:stCondLst>
                                  <p:childTnLst>
                                    <p:set>
                                      <p:cBhvr>
                                        <p:cTn id="49" dur="1" fill="hold">
                                          <p:stCondLst>
                                            <p:cond delay="0"/>
                                          </p:stCondLst>
                                        </p:cTn>
                                        <p:tgtEl>
                                          <p:spTgt spid="18"/>
                                        </p:tgtEl>
                                        <p:attrNameLst>
                                          <p:attrName>style.visibility</p:attrName>
                                        </p:attrNameLst>
                                      </p:cBhvr>
                                      <p:to>
                                        <p:strVal val="visible"/>
                                      </p:to>
                                    </p:set>
                                    <p:animEffect transition="in" filter="fade">
                                      <p:cBhvr>
                                        <p:cTn id="50"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1" grpId="0"/>
      <p:bldP spid="14" grpId="0"/>
      <p:bldP spid="15" grpId="0"/>
      <p:bldP spid="1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6947" name="Rectangle 3">
            <a:extLst>
              <a:ext uri="{FF2B5EF4-FFF2-40B4-BE49-F238E27FC236}">
                <a16:creationId xmlns:a16="http://schemas.microsoft.com/office/drawing/2014/main" id="{E39ADFF8-F883-4E85-BE39-540D4424BE13}"/>
              </a:ext>
            </a:extLst>
          </p:cNvPr>
          <p:cNvSpPr>
            <a:spLocks noChangeArrowheads="1"/>
          </p:cNvSpPr>
          <p:nvPr/>
        </p:nvSpPr>
        <p:spPr bwMode="auto">
          <a:xfrm>
            <a:off x="2057400" y="2438400"/>
            <a:ext cx="8153400" cy="1447800"/>
          </a:xfrm>
          <a:prstGeom prst="rect">
            <a:avLst/>
          </a:prstGeom>
          <a:noFill/>
          <a:ln w="9525">
            <a:noFill/>
            <a:miter lim="800000"/>
            <a:headEnd/>
            <a:tailEnd/>
          </a:ln>
          <a:effectLst/>
        </p:spPr>
        <p:txBody>
          <a:bodyPr anchor="b"/>
          <a:lstStyle/>
          <a:p>
            <a:pPr algn="ctr" eaLnBrk="1" hangingPunct="1">
              <a:defRPr/>
            </a:pPr>
            <a:endParaRPr lang="en-US" sz="4400" dirty="0">
              <a:solidFill>
                <a:schemeClr val="tx2"/>
              </a:solidFill>
              <a:effectLst>
                <a:outerShdw blurRad="38100" dist="38100" dir="2700000" algn="tl">
                  <a:srgbClr val="C0C0C0"/>
                </a:outerShdw>
              </a:effectLst>
            </a:endParaRPr>
          </a:p>
        </p:txBody>
      </p:sp>
      <p:sp>
        <p:nvSpPr>
          <p:cNvPr id="22531" name="Text Box 4">
            <a:extLst>
              <a:ext uri="{FF2B5EF4-FFF2-40B4-BE49-F238E27FC236}">
                <a16:creationId xmlns:a16="http://schemas.microsoft.com/office/drawing/2014/main" id="{8BB2EC37-B59F-4095-8C54-060111A395DA}"/>
              </a:ext>
            </a:extLst>
          </p:cNvPr>
          <p:cNvSpPr txBox="1">
            <a:spLocks noChangeArrowheads="1"/>
          </p:cNvSpPr>
          <p:nvPr/>
        </p:nvSpPr>
        <p:spPr bwMode="auto">
          <a:xfrm>
            <a:off x="2715598" y="1757925"/>
            <a:ext cx="7706696" cy="2128275"/>
          </a:xfrm>
          <a:prstGeom prst="rect">
            <a:avLst/>
          </a:prstGeom>
          <a:noFill/>
          <a:ln w="9525">
            <a:noFill/>
            <a:miter lim="800000"/>
            <a:headEnd/>
            <a:tailEnd/>
          </a:ln>
        </p:spPr>
        <p:txBody>
          <a:bodyPr wrap="square">
            <a:spAutoFit/>
          </a:bodyPr>
          <a:lstStyle/>
          <a:p>
            <a:pPr algn="ctr" defTabSz="685800" eaLnBrk="1" fontAlgn="auto" hangingPunct="1">
              <a:lnSpc>
                <a:spcPct val="90000"/>
              </a:lnSpc>
              <a:spcAft>
                <a:spcPts val="0"/>
              </a:spcAft>
              <a:defRPr/>
            </a:pPr>
            <a:r>
              <a:rPr lang="en-US" sz="4900" b="1">
                <a:effectLst>
                  <a:outerShdw blurRad="38100" dist="38100" dir="2700000" algn="tl">
                    <a:srgbClr val="C0C0C0"/>
                  </a:outerShdw>
                </a:effectLst>
                <a:latin typeface="Times New Roman" panose="02020603050405020304" pitchFamily="18" charset="0"/>
                <a:ea typeface="+mj-ea"/>
                <a:cs typeface="Times New Roman" panose="02020603050405020304" pitchFamily="18" charset="0"/>
              </a:rPr>
              <a:t>PHẦN 2: </a:t>
            </a:r>
          </a:p>
          <a:p>
            <a:pPr algn="ctr" defTabSz="685800" eaLnBrk="1" fontAlgn="auto" hangingPunct="1">
              <a:lnSpc>
                <a:spcPct val="90000"/>
              </a:lnSpc>
              <a:spcAft>
                <a:spcPts val="0"/>
              </a:spcAft>
              <a:defRPr/>
            </a:pPr>
            <a:r>
              <a:rPr lang="en-US" sz="4900" b="1">
                <a:effectLst>
                  <a:outerShdw blurRad="38100" dist="38100" dir="2700000" algn="tl">
                    <a:srgbClr val="C0C0C0"/>
                  </a:outerShdw>
                </a:effectLst>
                <a:latin typeface="Times New Roman" panose="02020603050405020304" pitchFamily="18" charset="0"/>
                <a:ea typeface="+mj-ea"/>
                <a:cs typeface="Times New Roman" panose="02020603050405020304" pitchFamily="18" charset="0"/>
              </a:rPr>
              <a:t>TÌM HIỂU VỀ </a:t>
            </a:r>
          </a:p>
          <a:p>
            <a:pPr algn="ctr" defTabSz="685800" eaLnBrk="1" fontAlgn="auto" hangingPunct="1">
              <a:lnSpc>
                <a:spcPct val="90000"/>
              </a:lnSpc>
              <a:spcAft>
                <a:spcPts val="0"/>
              </a:spcAft>
              <a:defRPr/>
            </a:pPr>
            <a:r>
              <a:rPr lang="en-US" sz="4900" b="1">
                <a:effectLst>
                  <a:outerShdw blurRad="38100" dist="38100" dir="2700000" algn="tl">
                    <a:srgbClr val="C0C0C0"/>
                  </a:outerShdw>
                </a:effectLst>
                <a:latin typeface="Times New Roman" panose="02020603050405020304" pitchFamily="18" charset="0"/>
                <a:ea typeface="+mj-ea"/>
                <a:cs typeface="Times New Roman" panose="02020603050405020304" pitchFamily="18" charset="0"/>
              </a:rPr>
              <a:t>VIRUS, TROJAN, WORM</a:t>
            </a:r>
            <a:endParaRPr lang="id-ID" sz="4900" b="1" dirty="0">
              <a:effectLst>
                <a:outerShdw blurRad="38100" dist="38100" dir="2700000" algn="tl">
                  <a:srgbClr val="C0C0C0"/>
                </a:outerShdw>
              </a:effectLst>
              <a:latin typeface="Times New Roman" panose="02020603050405020304" pitchFamily="18" charset="0"/>
              <a:ea typeface="+mj-ea"/>
              <a:cs typeface="Times New Roman" panose="02020603050405020304" pitchFamily="18" charset="0"/>
            </a:endParaRPr>
          </a:p>
        </p:txBody>
      </p:sp>
      <p:sp>
        <p:nvSpPr>
          <p:cNvPr id="9220" name="Slide Number Placeholder 3">
            <a:extLst>
              <a:ext uri="{FF2B5EF4-FFF2-40B4-BE49-F238E27FC236}">
                <a16:creationId xmlns:a16="http://schemas.microsoft.com/office/drawing/2014/main" id="{02A65540-595F-4EA4-969D-8708FB6BEF98}"/>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42D10B70-EF92-4286-960C-B25300BE49DF}" type="slidenum">
              <a:rPr lang="en-US" altLang="en-US" sz="1200">
                <a:solidFill>
                  <a:srgbClr val="B5A788"/>
                </a:solidFill>
                <a:latin typeface="Tahoma" panose="020B0604030504040204" pitchFamily="34" charset="0"/>
              </a:rPr>
              <a:pPr/>
              <a:t>6</a:t>
            </a:fld>
            <a:endParaRPr lang="en-US" altLang="en-US" sz="1200">
              <a:solidFill>
                <a:srgbClr val="B5A788"/>
              </a:solidFill>
              <a:latin typeface="Tahoma" panose="020B0604030504040204" pitchFamily="34" charset="0"/>
            </a:endParaRPr>
          </a:p>
        </p:txBody>
      </p:sp>
    </p:spTree>
    <p:extLst>
      <p:ext uri="{BB962C8B-B14F-4D97-AF65-F5344CB8AC3E}">
        <p14:creationId xmlns:p14="http://schemas.microsoft.com/office/powerpoint/2010/main" val="18470268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8082EC-9572-4C53-9F22-19DFB0A0D8F1}"/>
              </a:ext>
            </a:extLst>
          </p:cNvPr>
          <p:cNvSpPr>
            <a:spLocks noGrp="1"/>
          </p:cNvSpPr>
          <p:nvPr>
            <p:ph type="title"/>
          </p:nvPr>
        </p:nvSpPr>
        <p:spPr/>
        <p:txBody>
          <a:bodyPr/>
          <a:lstStyle/>
          <a:p>
            <a:r>
              <a:rPr lang="en-US"/>
              <a:t>Virus</a:t>
            </a:r>
          </a:p>
        </p:txBody>
      </p:sp>
      <p:sp>
        <p:nvSpPr>
          <p:cNvPr id="3" name="Content Placeholder 2">
            <a:extLst>
              <a:ext uri="{FF2B5EF4-FFF2-40B4-BE49-F238E27FC236}">
                <a16:creationId xmlns:a16="http://schemas.microsoft.com/office/drawing/2014/main" id="{03F28EF4-8EAA-4510-90A6-0869EDEAE5DA}"/>
              </a:ext>
            </a:extLst>
          </p:cNvPr>
          <p:cNvSpPr>
            <a:spLocks noGrp="1"/>
          </p:cNvSpPr>
          <p:nvPr>
            <p:ph idx="1"/>
          </p:nvPr>
        </p:nvSpPr>
        <p:spPr/>
        <p:txBody>
          <a:bodyPr/>
          <a:lstStyle/>
          <a:p>
            <a:pPr marL="0" indent="0">
              <a:buNone/>
            </a:pPr>
            <a:r>
              <a:rPr lang="en-US" b="1"/>
              <a:t>1. Virus là gì? </a:t>
            </a:r>
          </a:p>
        </p:txBody>
      </p:sp>
      <p:sp>
        <p:nvSpPr>
          <p:cNvPr id="4" name="TextBox 3">
            <a:extLst>
              <a:ext uri="{FF2B5EF4-FFF2-40B4-BE49-F238E27FC236}">
                <a16:creationId xmlns:a16="http://schemas.microsoft.com/office/drawing/2014/main" id="{0673C6E9-8694-42A0-BDC3-891FB18DB159}"/>
              </a:ext>
            </a:extLst>
          </p:cNvPr>
          <p:cNvSpPr txBox="1"/>
          <p:nvPr/>
        </p:nvSpPr>
        <p:spPr>
          <a:xfrm>
            <a:off x="1207364" y="2139518"/>
            <a:ext cx="6880194" cy="923330"/>
          </a:xfrm>
          <a:prstGeom prst="rect">
            <a:avLst/>
          </a:prstGeom>
          <a:noFill/>
        </p:spPr>
        <p:txBody>
          <a:bodyPr wrap="square" rtlCol="0">
            <a:spAutoFit/>
          </a:bodyPr>
          <a:lstStyle/>
          <a:p>
            <a:pPr marL="285750" indent="-285750">
              <a:buFont typeface="Arial" panose="020B0604020202020204" pitchFamily="34" charset="0"/>
              <a:buChar char="•"/>
            </a:pPr>
            <a:r>
              <a:rPr lang="en-US" sz="1800">
                <a:effectLst/>
                <a:latin typeface="+mn-lt"/>
                <a:ea typeface="Times New Roman" panose="02020603050405020304" pitchFamily="18" charset="0"/>
              </a:rPr>
              <a:t>Virus là các đoạn code độc hại được cài vào các file chương trình máy tính.</a:t>
            </a:r>
          </a:p>
          <a:p>
            <a:endParaRPr lang="en-US"/>
          </a:p>
        </p:txBody>
      </p:sp>
      <p:sp>
        <p:nvSpPr>
          <p:cNvPr id="5" name="TextBox 4">
            <a:extLst>
              <a:ext uri="{FF2B5EF4-FFF2-40B4-BE49-F238E27FC236}">
                <a16:creationId xmlns:a16="http://schemas.microsoft.com/office/drawing/2014/main" id="{9A192532-57BD-4D0B-BE74-D562C3D7906B}"/>
              </a:ext>
            </a:extLst>
          </p:cNvPr>
          <p:cNvSpPr txBox="1"/>
          <p:nvPr/>
        </p:nvSpPr>
        <p:spPr>
          <a:xfrm>
            <a:off x="1207364" y="3118114"/>
            <a:ext cx="6880194" cy="1200329"/>
          </a:xfrm>
          <a:prstGeom prst="rect">
            <a:avLst/>
          </a:prstGeom>
          <a:noFill/>
        </p:spPr>
        <p:txBody>
          <a:bodyPr wrap="square" rtlCol="0">
            <a:spAutoFit/>
          </a:bodyPr>
          <a:lstStyle/>
          <a:p>
            <a:pPr marL="285750" indent="-285750">
              <a:buFont typeface="Arial" panose="020B0604020202020204" pitchFamily="34" charset="0"/>
              <a:buChar char="•"/>
            </a:pPr>
            <a:r>
              <a:rPr lang="en-US" sz="1800">
                <a:effectLst/>
                <a:latin typeface="+mn-lt"/>
                <a:ea typeface="Times New Roman" panose="02020603050405020304" pitchFamily="18" charset="0"/>
              </a:rPr>
              <a:t>Khi chương trình hoạt động, các đoạn code này tiến hành quá trình nhân bản khiến các file khác trở thành bản sao của chính nó.</a:t>
            </a:r>
          </a:p>
          <a:p>
            <a:endParaRPr lang="en-US"/>
          </a:p>
        </p:txBody>
      </p:sp>
      <p:pic>
        <p:nvPicPr>
          <p:cNvPr id="7" name="Picture 6">
            <a:extLst>
              <a:ext uri="{FF2B5EF4-FFF2-40B4-BE49-F238E27FC236}">
                <a16:creationId xmlns:a16="http://schemas.microsoft.com/office/drawing/2014/main" id="{BC4D8770-7D8B-44D5-8CC1-6E9C5532CB27}"/>
              </a:ext>
            </a:extLst>
          </p:cNvPr>
          <p:cNvPicPr>
            <a:picLocks noChangeAspect="1"/>
          </p:cNvPicPr>
          <p:nvPr/>
        </p:nvPicPr>
        <p:blipFill>
          <a:blip r:embed="rId2"/>
          <a:stretch>
            <a:fillRect/>
          </a:stretch>
        </p:blipFill>
        <p:spPr>
          <a:xfrm>
            <a:off x="8237427" y="1807253"/>
            <a:ext cx="3954573" cy="2511190"/>
          </a:xfrm>
          <a:prstGeom prst="rect">
            <a:avLst/>
          </a:prstGeom>
        </p:spPr>
      </p:pic>
    </p:spTree>
    <p:extLst>
      <p:ext uri="{BB962C8B-B14F-4D97-AF65-F5344CB8AC3E}">
        <p14:creationId xmlns:p14="http://schemas.microsoft.com/office/powerpoint/2010/main" val="19439815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par>
                                <p:cTn id="8" presetID="14" presetClass="entr" presetSubtype="1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randombar(horizontal)">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randombar(horizontal)">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4BD2E52B-B865-4850-9F14-0D1B905C1F9F}"/>
              </a:ext>
            </a:extLst>
          </p:cNvPr>
          <p:cNvSpPr/>
          <p:nvPr/>
        </p:nvSpPr>
        <p:spPr>
          <a:xfrm>
            <a:off x="8319854" y="4396153"/>
            <a:ext cx="1766658" cy="97518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3CA779A6-7C75-4B1E-80AC-C41DC4226D95}"/>
              </a:ext>
            </a:extLst>
          </p:cNvPr>
          <p:cNvSpPr/>
          <p:nvPr/>
        </p:nvSpPr>
        <p:spPr>
          <a:xfrm>
            <a:off x="5276154" y="4396153"/>
            <a:ext cx="1766658" cy="97518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3FCE6E38-89B7-438D-8DDA-34882D6BBD19}"/>
              </a:ext>
            </a:extLst>
          </p:cNvPr>
          <p:cNvSpPr/>
          <p:nvPr/>
        </p:nvSpPr>
        <p:spPr>
          <a:xfrm>
            <a:off x="2183096" y="4396153"/>
            <a:ext cx="1766658" cy="97518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Arrow: Down 10">
            <a:extLst>
              <a:ext uri="{FF2B5EF4-FFF2-40B4-BE49-F238E27FC236}">
                <a16:creationId xmlns:a16="http://schemas.microsoft.com/office/drawing/2014/main" id="{83515889-AF48-44ED-8C58-5B3CF966F679}"/>
              </a:ext>
            </a:extLst>
          </p:cNvPr>
          <p:cNvSpPr/>
          <p:nvPr/>
        </p:nvSpPr>
        <p:spPr>
          <a:xfrm>
            <a:off x="5621043" y="2943003"/>
            <a:ext cx="949911" cy="1453150"/>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DA7FF75-8F66-4DB4-8D92-338985108D3C}"/>
              </a:ext>
            </a:extLst>
          </p:cNvPr>
          <p:cNvSpPr/>
          <p:nvPr/>
        </p:nvSpPr>
        <p:spPr>
          <a:xfrm>
            <a:off x="2857130" y="2368628"/>
            <a:ext cx="1766657" cy="5743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0210459-493C-49A1-BFF6-989AA8958192}"/>
              </a:ext>
            </a:extLst>
          </p:cNvPr>
          <p:cNvSpPr/>
          <p:nvPr/>
        </p:nvSpPr>
        <p:spPr>
          <a:xfrm>
            <a:off x="7631837" y="2368628"/>
            <a:ext cx="1766657" cy="5743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BC642A1-97F0-4E69-88B9-AE7295914346}"/>
              </a:ext>
            </a:extLst>
          </p:cNvPr>
          <p:cNvSpPr>
            <a:spLocks noGrp="1"/>
          </p:cNvSpPr>
          <p:nvPr>
            <p:ph type="title"/>
          </p:nvPr>
        </p:nvSpPr>
        <p:spPr/>
        <p:txBody>
          <a:bodyPr/>
          <a:lstStyle/>
          <a:p>
            <a:r>
              <a:rPr lang="en-US"/>
              <a:t>Virus</a:t>
            </a:r>
          </a:p>
        </p:txBody>
      </p:sp>
      <p:sp>
        <p:nvSpPr>
          <p:cNvPr id="3" name="Content Placeholder 2">
            <a:extLst>
              <a:ext uri="{FF2B5EF4-FFF2-40B4-BE49-F238E27FC236}">
                <a16:creationId xmlns:a16="http://schemas.microsoft.com/office/drawing/2014/main" id="{9FFF9084-178A-493E-B049-8F6C549858BE}"/>
              </a:ext>
            </a:extLst>
          </p:cNvPr>
          <p:cNvSpPr>
            <a:spLocks noGrp="1"/>
          </p:cNvSpPr>
          <p:nvPr>
            <p:ph idx="1"/>
          </p:nvPr>
        </p:nvSpPr>
        <p:spPr/>
        <p:txBody>
          <a:bodyPr/>
          <a:lstStyle/>
          <a:p>
            <a:pPr marL="0" indent="0">
              <a:buNone/>
            </a:pPr>
            <a:r>
              <a:rPr lang="en-US" b="1"/>
              <a:t>2. Phương thức phát tán, tấn công</a:t>
            </a:r>
          </a:p>
        </p:txBody>
      </p:sp>
      <p:sp>
        <p:nvSpPr>
          <p:cNvPr id="4" name="Oval 3">
            <a:extLst>
              <a:ext uri="{FF2B5EF4-FFF2-40B4-BE49-F238E27FC236}">
                <a16:creationId xmlns:a16="http://schemas.microsoft.com/office/drawing/2014/main" id="{F29B6363-F92A-4B21-BBFB-E3E425D27D0F}"/>
              </a:ext>
            </a:extLst>
          </p:cNvPr>
          <p:cNvSpPr/>
          <p:nvPr/>
        </p:nvSpPr>
        <p:spPr>
          <a:xfrm>
            <a:off x="4280516" y="1997474"/>
            <a:ext cx="3630967" cy="131668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9470BAC7-D711-4219-95EB-09D5662740E4}"/>
              </a:ext>
            </a:extLst>
          </p:cNvPr>
          <p:cNvSpPr txBox="1"/>
          <p:nvPr/>
        </p:nvSpPr>
        <p:spPr>
          <a:xfrm>
            <a:off x="4560163" y="2301874"/>
            <a:ext cx="3071674" cy="707886"/>
          </a:xfrm>
          <a:prstGeom prst="rect">
            <a:avLst/>
          </a:prstGeom>
          <a:noFill/>
        </p:spPr>
        <p:txBody>
          <a:bodyPr wrap="square" rtlCol="0">
            <a:spAutoFit/>
          </a:bodyPr>
          <a:lstStyle/>
          <a:p>
            <a:pPr algn="ctr"/>
            <a:r>
              <a:rPr lang="en-US" sz="4000"/>
              <a:t>Phát tán</a:t>
            </a:r>
          </a:p>
        </p:txBody>
      </p:sp>
      <p:sp>
        <p:nvSpPr>
          <p:cNvPr id="15" name="Arrow: Down 14">
            <a:extLst>
              <a:ext uri="{FF2B5EF4-FFF2-40B4-BE49-F238E27FC236}">
                <a16:creationId xmlns:a16="http://schemas.microsoft.com/office/drawing/2014/main" id="{B22D18C8-D640-4240-8532-DA05CF4305F9}"/>
              </a:ext>
            </a:extLst>
          </p:cNvPr>
          <p:cNvSpPr/>
          <p:nvPr/>
        </p:nvSpPr>
        <p:spPr>
          <a:xfrm>
            <a:off x="8682730" y="2943003"/>
            <a:ext cx="949911" cy="1453150"/>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Arrow: Down 15">
            <a:extLst>
              <a:ext uri="{FF2B5EF4-FFF2-40B4-BE49-F238E27FC236}">
                <a16:creationId xmlns:a16="http://schemas.microsoft.com/office/drawing/2014/main" id="{3A65FFEC-4A2A-4DF3-B6E2-5BBC01B8F509}"/>
              </a:ext>
            </a:extLst>
          </p:cNvPr>
          <p:cNvSpPr/>
          <p:nvPr/>
        </p:nvSpPr>
        <p:spPr>
          <a:xfrm>
            <a:off x="2622983" y="2943003"/>
            <a:ext cx="949911" cy="1453150"/>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7A668C52-6F1D-41A8-B15F-4A26802BBBCF}"/>
              </a:ext>
            </a:extLst>
          </p:cNvPr>
          <p:cNvSpPr txBox="1"/>
          <p:nvPr/>
        </p:nvSpPr>
        <p:spPr>
          <a:xfrm>
            <a:off x="2168323" y="4619242"/>
            <a:ext cx="1879384" cy="430887"/>
          </a:xfrm>
          <a:prstGeom prst="rect">
            <a:avLst/>
          </a:prstGeom>
          <a:noFill/>
        </p:spPr>
        <p:txBody>
          <a:bodyPr wrap="square" rtlCol="0">
            <a:spAutoFit/>
          </a:bodyPr>
          <a:lstStyle/>
          <a:p>
            <a:r>
              <a:rPr lang="en-US" sz="2200">
                <a:latin typeface="+mn-lt"/>
              </a:rPr>
              <a:t>Kết nối vật lý</a:t>
            </a:r>
          </a:p>
        </p:txBody>
      </p:sp>
      <p:sp>
        <p:nvSpPr>
          <p:cNvPr id="19" name="TextBox 18">
            <a:extLst>
              <a:ext uri="{FF2B5EF4-FFF2-40B4-BE49-F238E27FC236}">
                <a16:creationId xmlns:a16="http://schemas.microsoft.com/office/drawing/2014/main" id="{AB7CA44D-4FE2-4274-848B-6493744415CC}"/>
              </a:ext>
            </a:extLst>
          </p:cNvPr>
          <p:cNvSpPr txBox="1"/>
          <p:nvPr/>
        </p:nvSpPr>
        <p:spPr>
          <a:xfrm>
            <a:off x="5621043" y="4668299"/>
            <a:ext cx="949911" cy="430887"/>
          </a:xfrm>
          <a:prstGeom prst="rect">
            <a:avLst/>
          </a:prstGeom>
          <a:noFill/>
        </p:spPr>
        <p:txBody>
          <a:bodyPr wrap="square" rtlCol="0">
            <a:spAutoFit/>
          </a:bodyPr>
          <a:lstStyle/>
          <a:p>
            <a:r>
              <a:rPr lang="en-US" sz="2200">
                <a:latin typeface="+mn-lt"/>
              </a:rPr>
              <a:t>Email</a:t>
            </a:r>
          </a:p>
        </p:txBody>
      </p:sp>
      <p:sp>
        <p:nvSpPr>
          <p:cNvPr id="20" name="TextBox 19">
            <a:extLst>
              <a:ext uri="{FF2B5EF4-FFF2-40B4-BE49-F238E27FC236}">
                <a16:creationId xmlns:a16="http://schemas.microsoft.com/office/drawing/2014/main" id="{8231A0C2-77D3-4B0E-B7B6-A9627FEE3A15}"/>
              </a:ext>
            </a:extLst>
          </p:cNvPr>
          <p:cNvSpPr txBox="1"/>
          <p:nvPr/>
        </p:nvSpPr>
        <p:spPr>
          <a:xfrm>
            <a:off x="8682730" y="4668299"/>
            <a:ext cx="1269876" cy="430887"/>
          </a:xfrm>
          <a:prstGeom prst="rect">
            <a:avLst/>
          </a:prstGeom>
          <a:noFill/>
        </p:spPr>
        <p:txBody>
          <a:bodyPr wrap="square" rtlCol="0">
            <a:spAutoFit/>
          </a:bodyPr>
          <a:lstStyle/>
          <a:p>
            <a:r>
              <a:rPr lang="en-US" sz="2200">
                <a:latin typeface="+mn-lt"/>
              </a:rPr>
              <a:t>Internet</a:t>
            </a:r>
          </a:p>
        </p:txBody>
      </p:sp>
    </p:spTree>
    <p:extLst>
      <p:ext uri="{BB962C8B-B14F-4D97-AF65-F5344CB8AC3E}">
        <p14:creationId xmlns:p14="http://schemas.microsoft.com/office/powerpoint/2010/main" val="415750098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1)">
                                      <p:cBhvr>
                                        <p:cTn id="7" dur="1000"/>
                                        <p:tgtEl>
                                          <p:spTgt spid="5"/>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heel(1)">
                                      <p:cBhvr>
                                        <p:cTn id="10" dur="10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2"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wipe(right)">
                                      <p:cBhvr>
                                        <p:cTn id="15" dur="500"/>
                                        <p:tgtEl>
                                          <p:spTgt spid="14"/>
                                        </p:tgtEl>
                                      </p:cBhvr>
                                    </p:animEffect>
                                  </p:childTnLst>
                                </p:cTn>
                              </p:par>
                              <p:par>
                                <p:cTn id="16" presetID="22" presetClass="entr" presetSubtype="1" fill="hold" grpId="0" nodeType="withEffect">
                                  <p:stCondLst>
                                    <p:cond delay="500"/>
                                  </p:stCondLst>
                                  <p:childTnLst>
                                    <p:set>
                                      <p:cBhvr>
                                        <p:cTn id="17" dur="1" fill="hold">
                                          <p:stCondLst>
                                            <p:cond delay="0"/>
                                          </p:stCondLst>
                                        </p:cTn>
                                        <p:tgtEl>
                                          <p:spTgt spid="16"/>
                                        </p:tgtEl>
                                        <p:attrNameLst>
                                          <p:attrName>style.visibility</p:attrName>
                                        </p:attrNameLst>
                                      </p:cBhvr>
                                      <p:to>
                                        <p:strVal val="visible"/>
                                      </p:to>
                                    </p:set>
                                    <p:animEffect transition="in" filter="wipe(up)">
                                      <p:cBhvr>
                                        <p:cTn id="18" dur="500"/>
                                        <p:tgtEl>
                                          <p:spTgt spid="16"/>
                                        </p:tgtEl>
                                      </p:cBhvr>
                                    </p:animEffect>
                                  </p:childTnLst>
                                </p:cTn>
                              </p:par>
                              <p:par>
                                <p:cTn id="19" presetID="22" presetClass="entr" presetSubtype="1" fill="hold" grpId="0" nodeType="withEffect">
                                  <p:stCondLst>
                                    <p:cond delay="1000"/>
                                  </p:stCondLst>
                                  <p:childTnLst>
                                    <p:set>
                                      <p:cBhvr>
                                        <p:cTn id="20" dur="1" fill="hold">
                                          <p:stCondLst>
                                            <p:cond delay="0"/>
                                          </p:stCondLst>
                                        </p:cTn>
                                        <p:tgtEl>
                                          <p:spTgt spid="21"/>
                                        </p:tgtEl>
                                        <p:attrNameLst>
                                          <p:attrName>style.visibility</p:attrName>
                                        </p:attrNameLst>
                                      </p:cBhvr>
                                      <p:to>
                                        <p:strVal val="visible"/>
                                      </p:to>
                                    </p:set>
                                    <p:animEffect transition="in" filter="wipe(up)">
                                      <p:cBhvr>
                                        <p:cTn id="21" dur="500"/>
                                        <p:tgtEl>
                                          <p:spTgt spid="21"/>
                                        </p:tgtEl>
                                      </p:cBhvr>
                                    </p:animEffect>
                                  </p:childTnLst>
                                </p:cTn>
                              </p:par>
                              <p:par>
                                <p:cTn id="22" presetID="22" presetClass="entr" presetSubtype="1" fill="hold" grpId="0" nodeType="withEffect">
                                  <p:stCondLst>
                                    <p:cond delay="1500"/>
                                  </p:stCondLst>
                                  <p:childTnLst>
                                    <p:set>
                                      <p:cBhvr>
                                        <p:cTn id="23" dur="1" fill="hold">
                                          <p:stCondLst>
                                            <p:cond delay="0"/>
                                          </p:stCondLst>
                                        </p:cTn>
                                        <p:tgtEl>
                                          <p:spTgt spid="18"/>
                                        </p:tgtEl>
                                        <p:attrNameLst>
                                          <p:attrName>style.visibility</p:attrName>
                                        </p:attrNameLst>
                                      </p:cBhvr>
                                      <p:to>
                                        <p:strVal val="visible"/>
                                      </p:to>
                                    </p:set>
                                    <p:animEffect transition="in" filter="wipe(up)">
                                      <p:cBhvr>
                                        <p:cTn id="24" dur="500"/>
                                        <p:tgtEl>
                                          <p:spTgt spid="18"/>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1"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wipe(up)">
                                      <p:cBhvr>
                                        <p:cTn id="29" dur="500"/>
                                        <p:tgtEl>
                                          <p:spTgt spid="11"/>
                                        </p:tgtEl>
                                      </p:cBhvr>
                                    </p:animEffect>
                                  </p:childTnLst>
                                </p:cTn>
                              </p:par>
                              <p:par>
                                <p:cTn id="30" presetID="22" presetClass="entr" presetSubtype="1" fill="hold" grpId="0" nodeType="withEffect">
                                  <p:stCondLst>
                                    <p:cond delay="500"/>
                                  </p:stCondLst>
                                  <p:childTnLst>
                                    <p:set>
                                      <p:cBhvr>
                                        <p:cTn id="31" dur="1" fill="hold">
                                          <p:stCondLst>
                                            <p:cond delay="0"/>
                                          </p:stCondLst>
                                        </p:cTn>
                                        <p:tgtEl>
                                          <p:spTgt spid="23"/>
                                        </p:tgtEl>
                                        <p:attrNameLst>
                                          <p:attrName>style.visibility</p:attrName>
                                        </p:attrNameLst>
                                      </p:cBhvr>
                                      <p:to>
                                        <p:strVal val="visible"/>
                                      </p:to>
                                    </p:set>
                                    <p:animEffect transition="in" filter="wipe(up)">
                                      <p:cBhvr>
                                        <p:cTn id="32" dur="500"/>
                                        <p:tgtEl>
                                          <p:spTgt spid="23"/>
                                        </p:tgtEl>
                                      </p:cBhvr>
                                    </p:animEffect>
                                  </p:childTnLst>
                                </p:cTn>
                              </p:par>
                              <p:par>
                                <p:cTn id="33" presetID="22" presetClass="entr" presetSubtype="1" fill="hold" grpId="0" nodeType="withEffect">
                                  <p:stCondLst>
                                    <p:cond delay="1000"/>
                                  </p:stCondLst>
                                  <p:childTnLst>
                                    <p:set>
                                      <p:cBhvr>
                                        <p:cTn id="34" dur="1" fill="hold">
                                          <p:stCondLst>
                                            <p:cond delay="0"/>
                                          </p:stCondLst>
                                        </p:cTn>
                                        <p:tgtEl>
                                          <p:spTgt spid="19"/>
                                        </p:tgtEl>
                                        <p:attrNameLst>
                                          <p:attrName>style.visibility</p:attrName>
                                        </p:attrNameLst>
                                      </p:cBhvr>
                                      <p:to>
                                        <p:strVal val="visible"/>
                                      </p:to>
                                    </p:set>
                                    <p:animEffect transition="in" filter="wipe(up)">
                                      <p:cBhvr>
                                        <p:cTn id="35" dur="500"/>
                                        <p:tgtEl>
                                          <p:spTgt spid="19"/>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12"/>
                                        </p:tgtEl>
                                        <p:attrNameLst>
                                          <p:attrName>style.visibility</p:attrName>
                                        </p:attrNameLst>
                                      </p:cBhvr>
                                      <p:to>
                                        <p:strVal val="visible"/>
                                      </p:to>
                                    </p:set>
                                    <p:animEffect transition="in" filter="wipe(left)">
                                      <p:cBhvr>
                                        <p:cTn id="40" dur="500"/>
                                        <p:tgtEl>
                                          <p:spTgt spid="12"/>
                                        </p:tgtEl>
                                      </p:cBhvr>
                                    </p:animEffect>
                                  </p:childTnLst>
                                </p:cTn>
                              </p:par>
                              <p:par>
                                <p:cTn id="41" presetID="22" presetClass="entr" presetSubtype="1" fill="hold" grpId="0" nodeType="withEffect">
                                  <p:stCondLst>
                                    <p:cond delay="500"/>
                                  </p:stCondLst>
                                  <p:childTnLst>
                                    <p:set>
                                      <p:cBhvr>
                                        <p:cTn id="42" dur="1" fill="hold">
                                          <p:stCondLst>
                                            <p:cond delay="0"/>
                                          </p:stCondLst>
                                        </p:cTn>
                                        <p:tgtEl>
                                          <p:spTgt spid="15"/>
                                        </p:tgtEl>
                                        <p:attrNameLst>
                                          <p:attrName>style.visibility</p:attrName>
                                        </p:attrNameLst>
                                      </p:cBhvr>
                                      <p:to>
                                        <p:strVal val="visible"/>
                                      </p:to>
                                    </p:set>
                                    <p:animEffect transition="in" filter="wipe(up)">
                                      <p:cBhvr>
                                        <p:cTn id="43" dur="500"/>
                                        <p:tgtEl>
                                          <p:spTgt spid="15"/>
                                        </p:tgtEl>
                                      </p:cBhvr>
                                    </p:animEffect>
                                  </p:childTnLst>
                                </p:cTn>
                              </p:par>
                              <p:par>
                                <p:cTn id="44" presetID="22" presetClass="entr" presetSubtype="1" fill="hold" grpId="0" nodeType="withEffect">
                                  <p:stCondLst>
                                    <p:cond delay="1000"/>
                                  </p:stCondLst>
                                  <p:childTnLst>
                                    <p:set>
                                      <p:cBhvr>
                                        <p:cTn id="45" dur="1" fill="hold">
                                          <p:stCondLst>
                                            <p:cond delay="0"/>
                                          </p:stCondLst>
                                        </p:cTn>
                                        <p:tgtEl>
                                          <p:spTgt spid="24"/>
                                        </p:tgtEl>
                                        <p:attrNameLst>
                                          <p:attrName>style.visibility</p:attrName>
                                        </p:attrNameLst>
                                      </p:cBhvr>
                                      <p:to>
                                        <p:strVal val="visible"/>
                                      </p:to>
                                    </p:set>
                                    <p:animEffect transition="in" filter="wipe(up)">
                                      <p:cBhvr>
                                        <p:cTn id="46" dur="500"/>
                                        <p:tgtEl>
                                          <p:spTgt spid="24"/>
                                        </p:tgtEl>
                                      </p:cBhvr>
                                    </p:animEffect>
                                  </p:childTnLst>
                                </p:cTn>
                              </p:par>
                              <p:par>
                                <p:cTn id="47" presetID="22" presetClass="entr" presetSubtype="1" fill="hold" grpId="0" nodeType="withEffect">
                                  <p:stCondLst>
                                    <p:cond delay="1500"/>
                                  </p:stCondLst>
                                  <p:childTnLst>
                                    <p:set>
                                      <p:cBhvr>
                                        <p:cTn id="48" dur="1" fill="hold">
                                          <p:stCondLst>
                                            <p:cond delay="0"/>
                                          </p:stCondLst>
                                        </p:cTn>
                                        <p:tgtEl>
                                          <p:spTgt spid="20"/>
                                        </p:tgtEl>
                                        <p:attrNameLst>
                                          <p:attrName>style.visibility</p:attrName>
                                        </p:attrNameLst>
                                      </p:cBhvr>
                                      <p:to>
                                        <p:strVal val="visible"/>
                                      </p:to>
                                    </p:set>
                                    <p:animEffect transition="in" filter="wipe(up)">
                                      <p:cBhvr>
                                        <p:cTn id="49"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3" grpId="0" animBg="1"/>
      <p:bldP spid="21" grpId="0" animBg="1"/>
      <p:bldP spid="11" grpId="0" animBg="1"/>
      <p:bldP spid="14" grpId="0" animBg="1"/>
      <p:bldP spid="12" grpId="0" animBg="1"/>
      <p:bldP spid="4" grpId="0" animBg="1"/>
      <p:bldP spid="5" grpId="0"/>
      <p:bldP spid="15" grpId="0" animBg="1"/>
      <p:bldP spid="16" grpId="0" animBg="1"/>
      <p:bldP spid="18" grpId="0"/>
      <p:bldP spid="19" grpId="0"/>
      <p:bldP spid="2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BD34EFCB-3B83-4DF0-8AC1-300450D38154}"/>
              </a:ext>
            </a:extLst>
          </p:cNvPr>
          <p:cNvSpPr/>
          <p:nvPr/>
        </p:nvSpPr>
        <p:spPr>
          <a:xfrm>
            <a:off x="7753738" y="1987845"/>
            <a:ext cx="1464815" cy="15713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386031B9-E329-4894-B18D-A7AFFC8EC1EA}"/>
              </a:ext>
            </a:extLst>
          </p:cNvPr>
          <p:cNvSpPr/>
          <p:nvPr/>
        </p:nvSpPr>
        <p:spPr>
          <a:xfrm>
            <a:off x="2015231" y="3080551"/>
            <a:ext cx="1464815" cy="15713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FFE9F6A1-5296-4D23-AB1F-F112577342C2}"/>
              </a:ext>
            </a:extLst>
          </p:cNvPr>
          <p:cNvSpPr/>
          <p:nvPr/>
        </p:nvSpPr>
        <p:spPr>
          <a:xfrm>
            <a:off x="4946341" y="3891236"/>
            <a:ext cx="1464815" cy="15713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93A3EA4D-8971-4078-887C-6D97A2348862}"/>
              </a:ext>
            </a:extLst>
          </p:cNvPr>
          <p:cNvSpPr txBox="1"/>
          <p:nvPr/>
        </p:nvSpPr>
        <p:spPr>
          <a:xfrm>
            <a:off x="2259365" y="4135488"/>
            <a:ext cx="976543" cy="369332"/>
          </a:xfrm>
          <a:prstGeom prst="rect">
            <a:avLst/>
          </a:prstGeom>
          <a:noFill/>
        </p:spPr>
        <p:txBody>
          <a:bodyPr wrap="square" rtlCol="0">
            <a:spAutoFit/>
          </a:bodyPr>
          <a:lstStyle/>
          <a:p>
            <a:pPr algn="l"/>
            <a:r>
              <a:rPr lang="en-US">
                <a:latin typeface="+mn-lt"/>
              </a:rPr>
              <a:t>Mã độc</a:t>
            </a:r>
          </a:p>
        </p:txBody>
      </p:sp>
      <p:sp>
        <p:nvSpPr>
          <p:cNvPr id="25" name="Rectangle 24">
            <a:extLst>
              <a:ext uri="{FF2B5EF4-FFF2-40B4-BE49-F238E27FC236}">
                <a16:creationId xmlns:a16="http://schemas.microsoft.com/office/drawing/2014/main" id="{0D5E888E-D32F-4C4F-8FC4-7CF4DAA55AFA}"/>
              </a:ext>
            </a:extLst>
          </p:cNvPr>
          <p:cNvSpPr/>
          <p:nvPr/>
        </p:nvSpPr>
        <p:spPr>
          <a:xfrm>
            <a:off x="4925625" y="1987845"/>
            <a:ext cx="1464815" cy="15713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BC642A1-97F0-4E69-88B9-AE7295914346}"/>
              </a:ext>
            </a:extLst>
          </p:cNvPr>
          <p:cNvSpPr>
            <a:spLocks noGrp="1"/>
          </p:cNvSpPr>
          <p:nvPr>
            <p:ph type="title"/>
          </p:nvPr>
        </p:nvSpPr>
        <p:spPr/>
        <p:txBody>
          <a:bodyPr/>
          <a:lstStyle/>
          <a:p>
            <a:r>
              <a:rPr lang="en-US"/>
              <a:t>Virus</a:t>
            </a:r>
          </a:p>
        </p:txBody>
      </p:sp>
      <p:sp>
        <p:nvSpPr>
          <p:cNvPr id="3" name="Content Placeholder 2">
            <a:extLst>
              <a:ext uri="{FF2B5EF4-FFF2-40B4-BE49-F238E27FC236}">
                <a16:creationId xmlns:a16="http://schemas.microsoft.com/office/drawing/2014/main" id="{9FFF9084-178A-493E-B049-8F6C549858BE}"/>
              </a:ext>
            </a:extLst>
          </p:cNvPr>
          <p:cNvSpPr>
            <a:spLocks noGrp="1"/>
          </p:cNvSpPr>
          <p:nvPr>
            <p:ph idx="1"/>
          </p:nvPr>
        </p:nvSpPr>
        <p:spPr/>
        <p:txBody>
          <a:bodyPr/>
          <a:lstStyle/>
          <a:p>
            <a:pPr marL="0" indent="0">
              <a:buNone/>
            </a:pPr>
            <a:r>
              <a:rPr lang="en-US" b="1"/>
              <a:t>2. Phương thức phát tán, tấn công</a:t>
            </a:r>
          </a:p>
        </p:txBody>
      </p:sp>
      <p:sp>
        <p:nvSpPr>
          <p:cNvPr id="7" name="TextBox 6">
            <a:extLst>
              <a:ext uri="{FF2B5EF4-FFF2-40B4-BE49-F238E27FC236}">
                <a16:creationId xmlns:a16="http://schemas.microsoft.com/office/drawing/2014/main" id="{1EB23372-B00C-478D-AD5D-8824B5C6B242}"/>
              </a:ext>
            </a:extLst>
          </p:cNvPr>
          <p:cNvSpPr txBox="1"/>
          <p:nvPr/>
        </p:nvSpPr>
        <p:spPr>
          <a:xfrm>
            <a:off x="2015231" y="3244905"/>
            <a:ext cx="1464815" cy="646331"/>
          </a:xfrm>
          <a:prstGeom prst="rect">
            <a:avLst/>
          </a:prstGeom>
          <a:noFill/>
        </p:spPr>
        <p:txBody>
          <a:bodyPr wrap="square" rtlCol="0">
            <a:spAutoFit/>
          </a:bodyPr>
          <a:lstStyle/>
          <a:p>
            <a:pPr algn="ctr"/>
            <a:r>
              <a:rPr lang="en-US">
                <a:latin typeface="+mn-lt"/>
              </a:rPr>
              <a:t>File nhiễm Virus</a:t>
            </a:r>
          </a:p>
        </p:txBody>
      </p:sp>
      <p:sp>
        <p:nvSpPr>
          <p:cNvPr id="17" name="TextBox 16">
            <a:extLst>
              <a:ext uri="{FF2B5EF4-FFF2-40B4-BE49-F238E27FC236}">
                <a16:creationId xmlns:a16="http://schemas.microsoft.com/office/drawing/2014/main" id="{88BBB6F9-BEEB-4443-9528-A2E2FA5FD787}"/>
              </a:ext>
            </a:extLst>
          </p:cNvPr>
          <p:cNvSpPr txBox="1"/>
          <p:nvPr/>
        </p:nvSpPr>
        <p:spPr>
          <a:xfrm>
            <a:off x="5354797" y="2121763"/>
            <a:ext cx="648069" cy="369332"/>
          </a:xfrm>
          <a:prstGeom prst="rect">
            <a:avLst/>
          </a:prstGeom>
          <a:noFill/>
        </p:spPr>
        <p:txBody>
          <a:bodyPr wrap="square" rtlCol="0">
            <a:spAutoFit/>
          </a:bodyPr>
          <a:lstStyle/>
          <a:p>
            <a:pPr algn="l"/>
            <a:r>
              <a:rPr lang="en-US">
                <a:latin typeface="+mn-lt"/>
              </a:rPr>
              <a:t>File</a:t>
            </a:r>
          </a:p>
        </p:txBody>
      </p:sp>
      <p:sp>
        <p:nvSpPr>
          <p:cNvPr id="22" name="TextBox 21">
            <a:extLst>
              <a:ext uri="{FF2B5EF4-FFF2-40B4-BE49-F238E27FC236}">
                <a16:creationId xmlns:a16="http://schemas.microsoft.com/office/drawing/2014/main" id="{307903D2-A8FA-40FD-A63D-7FFEDA72A611}"/>
              </a:ext>
            </a:extLst>
          </p:cNvPr>
          <p:cNvSpPr txBox="1"/>
          <p:nvPr/>
        </p:nvSpPr>
        <p:spPr>
          <a:xfrm>
            <a:off x="5354797" y="4136994"/>
            <a:ext cx="760520" cy="369332"/>
          </a:xfrm>
          <a:prstGeom prst="rect">
            <a:avLst/>
          </a:prstGeom>
          <a:noFill/>
        </p:spPr>
        <p:txBody>
          <a:bodyPr wrap="square" rtlCol="0">
            <a:spAutoFit/>
          </a:bodyPr>
          <a:lstStyle/>
          <a:p>
            <a:pPr algn="l"/>
            <a:r>
              <a:rPr lang="en-US">
                <a:latin typeface="+mn-lt"/>
              </a:rPr>
              <a:t>File</a:t>
            </a:r>
          </a:p>
        </p:txBody>
      </p:sp>
      <p:sp>
        <p:nvSpPr>
          <p:cNvPr id="31" name="TextBox 30">
            <a:extLst>
              <a:ext uri="{FF2B5EF4-FFF2-40B4-BE49-F238E27FC236}">
                <a16:creationId xmlns:a16="http://schemas.microsoft.com/office/drawing/2014/main" id="{2D802EF4-9016-478E-A1ED-0268CD0FE5B1}"/>
              </a:ext>
            </a:extLst>
          </p:cNvPr>
          <p:cNvSpPr txBox="1"/>
          <p:nvPr/>
        </p:nvSpPr>
        <p:spPr>
          <a:xfrm>
            <a:off x="2259366" y="4135488"/>
            <a:ext cx="976543" cy="369332"/>
          </a:xfrm>
          <a:prstGeom prst="rect">
            <a:avLst/>
          </a:prstGeom>
          <a:noFill/>
        </p:spPr>
        <p:txBody>
          <a:bodyPr wrap="square" rtlCol="0">
            <a:spAutoFit/>
          </a:bodyPr>
          <a:lstStyle/>
          <a:p>
            <a:pPr algn="l"/>
            <a:r>
              <a:rPr lang="en-US">
                <a:latin typeface="+mn-lt"/>
              </a:rPr>
              <a:t>Mã độc</a:t>
            </a:r>
          </a:p>
        </p:txBody>
      </p:sp>
      <p:sp>
        <p:nvSpPr>
          <p:cNvPr id="32" name="TextBox 31">
            <a:extLst>
              <a:ext uri="{FF2B5EF4-FFF2-40B4-BE49-F238E27FC236}">
                <a16:creationId xmlns:a16="http://schemas.microsoft.com/office/drawing/2014/main" id="{D426B268-34A3-4990-B8B0-8500584BB4FC}"/>
              </a:ext>
            </a:extLst>
          </p:cNvPr>
          <p:cNvSpPr txBox="1"/>
          <p:nvPr/>
        </p:nvSpPr>
        <p:spPr>
          <a:xfrm>
            <a:off x="2259366" y="4135488"/>
            <a:ext cx="976543" cy="369332"/>
          </a:xfrm>
          <a:prstGeom prst="rect">
            <a:avLst/>
          </a:prstGeom>
          <a:noFill/>
        </p:spPr>
        <p:txBody>
          <a:bodyPr wrap="square" rtlCol="0">
            <a:spAutoFit/>
          </a:bodyPr>
          <a:lstStyle/>
          <a:p>
            <a:pPr algn="l"/>
            <a:r>
              <a:rPr lang="en-US">
                <a:latin typeface="+mn-lt"/>
              </a:rPr>
              <a:t>Mã độc</a:t>
            </a:r>
          </a:p>
        </p:txBody>
      </p:sp>
      <p:sp>
        <p:nvSpPr>
          <p:cNvPr id="34" name="TextBox 33">
            <a:extLst>
              <a:ext uri="{FF2B5EF4-FFF2-40B4-BE49-F238E27FC236}">
                <a16:creationId xmlns:a16="http://schemas.microsoft.com/office/drawing/2014/main" id="{54D55F37-0925-43EF-B694-C25527D1218B}"/>
              </a:ext>
            </a:extLst>
          </p:cNvPr>
          <p:cNvSpPr txBox="1"/>
          <p:nvPr/>
        </p:nvSpPr>
        <p:spPr>
          <a:xfrm>
            <a:off x="4925624" y="2121763"/>
            <a:ext cx="1464815" cy="646331"/>
          </a:xfrm>
          <a:prstGeom prst="rect">
            <a:avLst/>
          </a:prstGeom>
          <a:noFill/>
        </p:spPr>
        <p:txBody>
          <a:bodyPr wrap="square" rtlCol="0">
            <a:spAutoFit/>
          </a:bodyPr>
          <a:lstStyle/>
          <a:p>
            <a:pPr algn="ctr"/>
            <a:r>
              <a:rPr lang="en-US">
                <a:latin typeface="+mn-lt"/>
              </a:rPr>
              <a:t>File nhiễm Virus</a:t>
            </a:r>
          </a:p>
        </p:txBody>
      </p:sp>
      <p:sp>
        <p:nvSpPr>
          <p:cNvPr id="35" name="TextBox 34">
            <a:extLst>
              <a:ext uri="{FF2B5EF4-FFF2-40B4-BE49-F238E27FC236}">
                <a16:creationId xmlns:a16="http://schemas.microsoft.com/office/drawing/2014/main" id="{B735081B-1696-4944-8B51-BD20EC942655}"/>
              </a:ext>
            </a:extLst>
          </p:cNvPr>
          <p:cNvSpPr txBox="1"/>
          <p:nvPr/>
        </p:nvSpPr>
        <p:spPr>
          <a:xfrm>
            <a:off x="4946341" y="4135488"/>
            <a:ext cx="1464815" cy="646331"/>
          </a:xfrm>
          <a:prstGeom prst="rect">
            <a:avLst/>
          </a:prstGeom>
          <a:noFill/>
        </p:spPr>
        <p:txBody>
          <a:bodyPr wrap="square" rtlCol="0">
            <a:spAutoFit/>
          </a:bodyPr>
          <a:lstStyle/>
          <a:p>
            <a:pPr algn="ctr"/>
            <a:r>
              <a:rPr lang="en-US">
                <a:latin typeface="+mn-lt"/>
              </a:rPr>
              <a:t>File nhiễm Virus</a:t>
            </a:r>
          </a:p>
        </p:txBody>
      </p:sp>
      <p:sp>
        <p:nvSpPr>
          <p:cNvPr id="37" name="Rectangle 36">
            <a:extLst>
              <a:ext uri="{FF2B5EF4-FFF2-40B4-BE49-F238E27FC236}">
                <a16:creationId xmlns:a16="http://schemas.microsoft.com/office/drawing/2014/main" id="{8F139181-816A-40F4-B744-2E1EF51F1EED}"/>
              </a:ext>
            </a:extLst>
          </p:cNvPr>
          <p:cNvSpPr/>
          <p:nvPr/>
        </p:nvSpPr>
        <p:spPr>
          <a:xfrm>
            <a:off x="7774454" y="3879149"/>
            <a:ext cx="1464815" cy="15713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C66C0B0B-8BC6-4574-AAE0-27307742C970}"/>
              </a:ext>
            </a:extLst>
          </p:cNvPr>
          <p:cNvSpPr txBox="1"/>
          <p:nvPr/>
        </p:nvSpPr>
        <p:spPr>
          <a:xfrm>
            <a:off x="8201608" y="2134808"/>
            <a:ext cx="774441" cy="369332"/>
          </a:xfrm>
          <a:prstGeom prst="rect">
            <a:avLst/>
          </a:prstGeom>
          <a:noFill/>
        </p:spPr>
        <p:txBody>
          <a:bodyPr wrap="square" rtlCol="0">
            <a:spAutoFit/>
          </a:bodyPr>
          <a:lstStyle/>
          <a:p>
            <a:pPr algn="l"/>
            <a:r>
              <a:rPr lang="en-US">
                <a:latin typeface="+mn-lt"/>
              </a:rPr>
              <a:t>File</a:t>
            </a:r>
          </a:p>
        </p:txBody>
      </p:sp>
      <p:sp>
        <p:nvSpPr>
          <p:cNvPr id="39" name="TextBox 38">
            <a:extLst>
              <a:ext uri="{FF2B5EF4-FFF2-40B4-BE49-F238E27FC236}">
                <a16:creationId xmlns:a16="http://schemas.microsoft.com/office/drawing/2014/main" id="{D7B13F94-EEFF-4431-8262-388B6C78C0A6}"/>
              </a:ext>
            </a:extLst>
          </p:cNvPr>
          <p:cNvSpPr txBox="1"/>
          <p:nvPr/>
        </p:nvSpPr>
        <p:spPr>
          <a:xfrm>
            <a:off x="8201608" y="4135488"/>
            <a:ext cx="625151" cy="369332"/>
          </a:xfrm>
          <a:prstGeom prst="rect">
            <a:avLst/>
          </a:prstGeom>
          <a:noFill/>
        </p:spPr>
        <p:txBody>
          <a:bodyPr wrap="square" rtlCol="0">
            <a:spAutoFit/>
          </a:bodyPr>
          <a:lstStyle/>
          <a:p>
            <a:pPr algn="l"/>
            <a:r>
              <a:rPr lang="en-US">
                <a:latin typeface="+mn-lt"/>
              </a:rPr>
              <a:t>File</a:t>
            </a:r>
          </a:p>
        </p:txBody>
      </p:sp>
      <p:sp>
        <p:nvSpPr>
          <p:cNvPr id="40" name="TextBox 39">
            <a:extLst>
              <a:ext uri="{FF2B5EF4-FFF2-40B4-BE49-F238E27FC236}">
                <a16:creationId xmlns:a16="http://schemas.microsoft.com/office/drawing/2014/main" id="{87CE8716-759C-4973-9918-E5C83D894965}"/>
              </a:ext>
            </a:extLst>
          </p:cNvPr>
          <p:cNvSpPr txBox="1"/>
          <p:nvPr/>
        </p:nvSpPr>
        <p:spPr>
          <a:xfrm>
            <a:off x="5218374" y="2793737"/>
            <a:ext cx="976543" cy="369332"/>
          </a:xfrm>
          <a:prstGeom prst="rect">
            <a:avLst/>
          </a:prstGeom>
          <a:noFill/>
        </p:spPr>
        <p:txBody>
          <a:bodyPr wrap="square" rtlCol="0">
            <a:spAutoFit/>
          </a:bodyPr>
          <a:lstStyle/>
          <a:p>
            <a:pPr algn="l"/>
            <a:r>
              <a:rPr lang="en-US">
                <a:latin typeface="+mn-lt"/>
              </a:rPr>
              <a:t>Mã độc</a:t>
            </a:r>
          </a:p>
        </p:txBody>
      </p:sp>
      <p:sp>
        <p:nvSpPr>
          <p:cNvPr id="41" name="Multiplication Sign 40">
            <a:extLst>
              <a:ext uri="{FF2B5EF4-FFF2-40B4-BE49-F238E27FC236}">
                <a16:creationId xmlns:a16="http://schemas.microsoft.com/office/drawing/2014/main" id="{914E0512-DAA8-49E4-AE30-D8791413040D}"/>
              </a:ext>
            </a:extLst>
          </p:cNvPr>
          <p:cNvSpPr/>
          <p:nvPr/>
        </p:nvSpPr>
        <p:spPr>
          <a:xfrm>
            <a:off x="1602721" y="2808589"/>
            <a:ext cx="2278814" cy="2173958"/>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BAD38C85-76F0-4568-A766-6BB336AE3030}"/>
              </a:ext>
            </a:extLst>
          </p:cNvPr>
          <p:cNvSpPr txBox="1"/>
          <p:nvPr/>
        </p:nvSpPr>
        <p:spPr>
          <a:xfrm>
            <a:off x="5222968" y="4838369"/>
            <a:ext cx="976543" cy="369332"/>
          </a:xfrm>
          <a:prstGeom prst="rect">
            <a:avLst/>
          </a:prstGeom>
          <a:noFill/>
        </p:spPr>
        <p:txBody>
          <a:bodyPr wrap="square" rtlCol="0">
            <a:spAutoFit/>
          </a:bodyPr>
          <a:lstStyle/>
          <a:p>
            <a:pPr algn="l"/>
            <a:r>
              <a:rPr lang="en-US">
                <a:latin typeface="+mn-lt"/>
              </a:rPr>
              <a:t>Mã độc</a:t>
            </a:r>
          </a:p>
        </p:txBody>
      </p:sp>
      <p:sp>
        <p:nvSpPr>
          <p:cNvPr id="43" name="TextBox 42">
            <a:extLst>
              <a:ext uri="{FF2B5EF4-FFF2-40B4-BE49-F238E27FC236}">
                <a16:creationId xmlns:a16="http://schemas.microsoft.com/office/drawing/2014/main" id="{40EB73D8-03E1-42E7-8DC6-0232075285D2}"/>
              </a:ext>
            </a:extLst>
          </p:cNvPr>
          <p:cNvSpPr txBox="1"/>
          <p:nvPr/>
        </p:nvSpPr>
        <p:spPr>
          <a:xfrm>
            <a:off x="7753737" y="2162257"/>
            <a:ext cx="1464815" cy="646331"/>
          </a:xfrm>
          <a:prstGeom prst="rect">
            <a:avLst/>
          </a:prstGeom>
          <a:noFill/>
        </p:spPr>
        <p:txBody>
          <a:bodyPr wrap="square" rtlCol="0">
            <a:spAutoFit/>
          </a:bodyPr>
          <a:lstStyle/>
          <a:p>
            <a:pPr algn="ctr"/>
            <a:r>
              <a:rPr lang="en-US">
                <a:latin typeface="+mn-lt"/>
              </a:rPr>
              <a:t>File nhiễm Virus</a:t>
            </a:r>
          </a:p>
        </p:txBody>
      </p:sp>
      <p:sp>
        <p:nvSpPr>
          <p:cNvPr id="44" name="TextBox 43">
            <a:extLst>
              <a:ext uri="{FF2B5EF4-FFF2-40B4-BE49-F238E27FC236}">
                <a16:creationId xmlns:a16="http://schemas.microsoft.com/office/drawing/2014/main" id="{06D8884A-1567-42CF-AA34-E56CCA9989F6}"/>
              </a:ext>
            </a:extLst>
          </p:cNvPr>
          <p:cNvSpPr txBox="1"/>
          <p:nvPr/>
        </p:nvSpPr>
        <p:spPr>
          <a:xfrm>
            <a:off x="7753736" y="4049413"/>
            <a:ext cx="1464815" cy="646331"/>
          </a:xfrm>
          <a:prstGeom prst="rect">
            <a:avLst/>
          </a:prstGeom>
          <a:noFill/>
        </p:spPr>
        <p:txBody>
          <a:bodyPr wrap="square" rtlCol="0">
            <a:spAutoFit/>
          </a:bodyPr>
          <a:lstStyle/>
          <a:p>
            <a:pPr algn="ctr"/>
            <a:r>
              <a:rPr lang="en-US">
                <a:latin typeface="+mn-lt"/>
              </a:rPr>
              <a:t>File nhiễm Virus</a:t>
            </a:r>
          </a:p>
        </p:txBody>
      </p:sp>
      <p:sp>
        <p:nvSpPr>
          <p:cNvPr id="45" name="Multiplication Sign 44">
            <a:extLst>
              <a:ext uri="{FF2B5EF4-FFF2-40B4-BE49-F238E27FC236}">
                <a16:creationId xmlns:a16="http://schemas.microsoft.com/office/drawing/2014/main" id="{862129B1-AB40-4F82-891A-3A200B6B2EEE}"/>
              </a:ext>
            </a:extLst>
          </p:cNvPr>
          <p:cNvSpPr/>
          <p:nvPr/>
        </p:nvSpPr>
        <p:spPr>
          <a:xfrm>
            <a:off x="4499799" y="1717278"/>
            <a:ext cx="2278814" cy="2173958"/>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Multiplication Sign 45">
            <a:extLst>
              <a:ext uri="{FF2B5EF4-FFF2-40B4-BE49-F238E27FC236}">
                <a16:creationId xmlns:a16="http://schemas.microsoft.com/office/drawing/2014/main" id="{8544F2F5-057E-49F0-B0E8-83F0081ADD6E}"/>
              </a:ext>
            </a:extLst>
          </p:cNvPr>
          <p:cNvSpPr/>
          <p:nvPr/>
        </p:nvSpPr>
        <p:spPr>
          <a:xfrm>
            <a:off x="4539341" y="3577844"/>
            <a:ext cx="2278814" cy="2173958"/>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Multiplication Sign 46">
            <a:extLst>
              <a:ext uri="{FF2B5EF4-FFF2-40B4-BE49-F238E27FC236}">
                <a16:creationId xmlns:a16="http://schemas.microsoft.com/office/drawing/2014/main" id="{27B68774-A81D-4224-B27E-159A717CD4A7}"/>
              </a:ext>
            </a:extLst>
          </p:cNvPr>
          <p:cNvSpPr/>
          <p:nvPr/>
        </p:nvSpPr>
        <p:spPr>
          <a:xfrm>
            <a:off x="7327888" y="1674505"/>
            <a:ext cx="2278814" cy="2173958"/>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Multiplication Sign 47">
            <a:extLst>
              <a:ext uri="{FF2B5EF4-FFF2-40B4-BE49-F238E27FC236}">
                <a16:creationId xmlns:a16="http://schemas.microsoft.com/office/drawing/2014/main" id="{D205E087-685F-4DF0-8DB1-E249FF9C886F}"/>
              </a:ext>
            </a:extLst>
          </p:cNvPr>
          <p:cNvSpPr/>
          <p:nvPr/>
        </p:nvSpPr>
        <p:spPr>
          <a:xfrm>
            <a:off x="7374776" y="3559193"/>
            <a:ext cx="2278814" cy="2173958"/>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4575539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4.16667E-7 -1.11111E-6 L 0.23997 -0.19722 " pathEditMode="relative" rAng="0" ptsTypes="AA">
                                      <p:cBhvr>
                                        <p:cTn id="6" dur="2000" fill="hold"/>
                                        <p:tgtEl>
                                          <p:spTgt spid="32"/>
                                        </p:tgtEl>
                                        <p:attrNameLst>
                                          <p:attrName>ppt_x</p:attrName>
                                          <p:attrName>ppt_y</p:attrName>
                                        </p:attrNameLst>
                                      </p:cBhvr>
                                      <p:rCtr x="11992" y="-9861"/>
                                    </p:animMotion>
                                  </p:childTnLst>
                                </p:cTn>
                              </p:par>
                              <p:par>
                                <p:cTn id="7" presetID="42" presetClass="path" presetSubtype="0" accel="50000" decel="50000" fill="hold" grpId="0" nodeType="withEffect">
                                  <p:stCondLst>
                                    <p:cond delay="0"/>
                                  </p:stCondLst>
                                  <p:childTnLst>
                                    <p:animMotion origin="layout" path="M -1.25E-6 3.33333E-6 L 0.23997 0.1044 " pathEditMode="relative" rAng="0" ptsTypes="AA">
                                      <p:cBhvr>
                                        <p:cTn id="8" dur="2000" fill="hold"/>
                                        <p:tgtEl>
                                          <p:spTgt spid="33"/>
                                        </p:tgtEl>
                                        <p:attrNameLst>
                                          <p:attrName>ppt_x</p:attrName>
                                          <p:attrName>ppt_y</p:attrName>
                                        </p:attrNameLst>
                                      </p:cBhvr>
                                      <p:rCtr x="11966" y="5255"/>
                                    </p:animMotion>
                                  </p:childTnLst>
                                </p:cTn>
                              </p:par>
                            </p:childTnLst>
                          </p:cTn>
                        </p:par>
                      </p:childTnLst>
                    </p:cTn>
                  </p:par>
                  <p:par>
                    <p:cTn id="9" fill="hold">
                      <p:stCondLst>
                        <p:cond delay="indefinite"/>
                      </p:stCondLst>
                      <p:childTnLst>
                        <p:par>
                          <p:cTn id="10" fill="hold">
                            <p:stCondLst>
                              <p:cond delay="0"/>
                            </p:stCondLst>
                            <p:childTnLst>
                              <p:par>
                                <p:cTn id="11" presetID="14" presetClass="exit" presetSubtype="10" fill="hold" grpId="0" nodeType="clickEffect">
                                  <p:stCondLst>
                                    <p:cond delay="0"/>
                                  </p:stCondLst>
                                  <p:childTnLst>
                                    <p:animEffect transition="out" filter="randombar(horizontal)">
                                      <p:cBhvr>
                                        <p:cTn id="12" dur="500"/>
                                        <p:tgtEl>
                                          <p:spTgt spid="22"/>
                                        </p:tgtEl>
                                      </p:cBhvr>
                                    </p:animEffect>
                                    <p:set>
                                      <p:cBhvr>
                                        <p:cTn id="13" dur="1" fill="hold">
                                          <p:stCondLst>
                                            <p:cond delay="499"/>
                                          </p:stCondLst>
                                        </p:cTn>
                                        <p:tgtEl>
                                          <p:spTgt spid="22"/>
                                        </p:tgtEl>
                                        <p:attrNameLst>
                                          <p:attrName>style.visibility</p:attrName>
                                        </p:attrNameLst>
                                      </p:cBhvr>
                                      <p:to>
                                        <p:strVal val="hidden"/>
                                      </p:to>
                                    </p:set>
                                  </p:childTnLst>
                                </p:cTn>
                              </p:par>
                              <p:par>
                                <p:cTn id="14" presetID="14" presetClass="exit" presetSubtype="10" fill="hold" grpId="0" nodeType="withEffect">
                                  <p:stCondLst>
                                    <p:cond delay="0"/>
                                  </p:stCondLst>
                                  <p:childTnLst>
                                    <p:animEffect transition="out" filter="randombar(horizontal)">
                                      <p:cBhvr>
                                        <p:cTn id="15" dur="500"/>
                                        <p:tgtEl>
                                          <p:spTgt spid="17"/>
                                        </p:tgtEl>
                                      </p:cBhvr>
                                    </p:animEffect>
                                    <p:set>
                                      <p:cBhvr>
                                        <p:cTn id="16" dur="1" fill="hold">
                                          <p:stCondLst>
                                            <p:cond delay="499"/>
                                          </p:stCondLst>
                                        </p:cTn>
                                        <p:tgtEl>
                                          <p:spTgt spid="17"/>
                                        </p:tgtEl>
                                        <p:attrNameLst>
                                          <p:attrName>style.visibility</p:attrName>
                                        </p:attrNameLst>
                                      </p:cBhvr>
                                      <p:to>
                                        <p:strVal val="hidden"/>
                                      </p:to>
                                    </p:set>
                                  </p:childTnLst>
                                </p:cTn>
                              </p:par>
                              <p:par>
                                <p:cTn id="17" presetID="14" presetClass="entr" presetSubtype="10" fill="hold" grpId="0" nodeType="withEffect">
                                  <p:stCondLst>
                                    <p:cond delay="0"/>
                                  </p:stCondLst>
                                  <p:childTnLst>
                                    <p:set>
                                      <p:cBhvr>
                                        <p:cTn id="18" dur="1" fill="hold">
                                          <p:stCondLst>
                                            <p:cond delay="0"/>
                                          </p:stCondLst>
                                        </p:cTn>
                                        <p:tgtEl>
                                          <p:spTgt spid="34"/>
                                        </p:tgtEl>
                                        <p:attrNameLst>
                                          <p:attrName>style.visibility</p:attrName>
                                        </p:attrNameLst>
                                      </p:cBhvr>
                                      <p:to>
                                        <p:strVal val="visible"/>
                                      </p:to>
                                    </p:set>
                                    <p:animEffect transition="in" filter="randombar(horizontal)">
                                      <p:cBhvr>
                                        <p:cTn id="19" dur="500"/>
                                        <p:tgtEl>
                                          <p:spTgt spid="34"/>
                                        </p:tgtEl>
                                      </p:cBhvr>
                                    </p:animEffect>
                                  </p:childTnLst>
                                </p:cTn>
                              </p:par>
                              <p:par>
                                <p:cTn id="20" presetID="14" presetClass="entr" presetSubtype="10" fill="hold" grpId="0" nodeType="withEffect">
                                  <p:stCondLst>
                                    <p:cond delay="0"/>
                                  </p:stCondLst>
                                  <p:childTnLst>
                                    <p:set>
                                      <p:cBhvr>
                                        <p:cTn id="21" dur="1" fill="hold">
                                          <p:stCondLst>
                                            <p:cond delay="0"/>
                                          </p:stCondLst>
                                        </p:cTn>
                                        <p:tgtEl>
                                          <p:spTgt spid="35"/>
                                        </p:tgtEl>
                                        <p:attrNameLst>
                                          <p:attrName>style.visibility</p:attrName>
                                        </p:attrNameLst>
                                      </p:cBhvr>
                                      <p:to>
                                        <p:strVal val="visible"/>
                                      </p:to>
                                    </p:set>
                                    <p:animEffect transition="in" filter="randombar(horizontal)">
                                      <p:cBhvr>
                                        <p:cTn id="22" dur="500"/>
                                        <p:tgtEl>
                                          <p:spTgt spid="35"/>
                                        </p:tgtEl>
                                      </p:cBhvr>
                                    </p:animEffect>
                                  </p:childTnLst>
                                </p:cTn>
                              </p:par>
                            </p:childTnLst>
                          </p:cTn>
                        </p:par>
                      </p:childTnLst>
                    </p:cTn>
                  </p:par>
                  <p:par>
                    <p:cTn id="23" fill="hold">
                      <p:stCondLst>
                        <p:cond delay="indefinite"/>
                      </p:stCondLst>
                      <p:childTnLst>
                        <p:par>
                          <p:cTn id="24" fill="hold">
                            <p:stCondLst>
                              <p:cond delay="0"/>
                            </p:stCondLst>
                            <p:childTnLst>
                              <p:par>
                                <p:cTn id="25" presetID="53" presetClass="entr" presetSubtype="16" fill="hold" grpId="0" nodeType="clickEffect">
                                  <p:stCondLst>
                                    <p:cond delay="0"/>
                                  </p:stCondLst>
                                  <p:childTnLst>
                                    <p:set>
                                      <p:cBhvr>
                                        <p:cTn id="26" dur="1" fill="hold">
                                          <p:stCondLst>
                                            <p:cond delay="0"/>
                                          </p:stCondLst>
                                        </p:cTn>
                                        <p:tgtEl>
                                          <p:spTgt spid="41"/>
                                        </p:tgtEl>
                                        <p:attrNameLst>
                                          <p:attrName>style.visibility</p:attrName>
                                        </p:attrNameLst>
                                      </p:cBhvr>
                                      <p:to>
                                        <p:strVal val="visible"/>
                                      </p:to>
                                    </p:set>
                                    <p:anim calcmode="lin" valueType="num">
                                      <p:cBhvr>
                                        <p:cTn id="27" dur="500" fill="hold"/>
                                        <p:tgtEl>
                                          <p:spTgt spid="41"/>
                                        </p:tgtEl>
                                        <p:attrNameLst>
                                          <p:attrName>ppt_w</p:attrName>
                                        </p:attrNameLst>
                                      </p:cBhvr>
                                      <p:tavLst>
                                        <p:tav tm="0">
                                          <p:val>
                                            <p:fltVal val="0"/>
                                          </p:val>
                                        </p:tav>
                                        <p:tav tm="100000">
                                          <p:val>
                                            <p:strVal val="#ppt_w"/>
                                          </p:val>
                                        </p:tav>
                                      </p:tavLst>
                                    </p:anim>
                                    <p:anim calcmode="lin" valueType="num">
                                      <p:cBhvr>
                                        <p:cTn id="28" dur="500" fill="hold"/>
                                        <p:tgtEl>
                                          <p:spTgt spid="41"/>
                                        </p:tgtEl>
                                        <p:attrNameLst>
                                          <p:attrName>ppt_h</p:attrName>
                                        </p:attrNameLst>
                                      </p:cBhvr>
                                      <p:tavLst>
                                        <p:tav tm="0">
                                          <p:val>
                                            <p:fltVal val="0"/>
                                          </p:val>
                                        </p:tav>
                                        <p:tav tm="100000">
                                          <p:val>
                                            <p:strVal val="#ppt_h"/>
                                          </p:val>
                                        </p:tav>
                                      </p:tavLst>
                                    </p:anim>
                                    <p:animEffect transition="in" filter="fade">
                                      <p:cBhvr>
                                        <p:cTn id="29" dur="500"/>
                                        <p:tgtEl>
                                          <p:spTgt spid="41"/>
                                        </p:tgtEl>
                                      </p:cBhvr>
                                    </p:animEffec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1" nodeType="clickEffect">
                                  <p:stCondLst>
                                    <p:cond delay="0"/>
                                  </p:stCondLst>
                                  <p:childTnLst>
                                    <p:set>
                                      <p:cBhvr>
                                        <p:cTn id="33" dur="1" fill="hold">
                                          <p:stCondLst>
                                            <p:cond delay="0"/>
                                          </p:stCondLst>
                                        </p:cTn>
                                        <p:tgtEl>
                                          <p:spTgt spid="42"/>
                                        </p:tgtEl>
                                        <p:attrNameLst>
                                          <p:attrName>style.visibility</p:attrName>
                                        </p:attrNameLst>
                                      </p:cBhvr>
                                      <p:to>
                                        <p:strVal val="visible"/>
                                      </p:to>
                                    </p:set>
                                  </p:childTnLst>
                                </p:cTn>
                              </p:par>
                              <p:par>
                                <p:cTn id="34" presetID="1" presetClass="entr" presetSubtype="0" fill="hold" grpId="2" nodeType="withEffect">
                                  <p:stCondLst>
                                    <p:cond delay="0"/>
                                  </p:stCondLst>
                                  <p:childTnLst>
                                    <p:set>
                                      <p:cBhvr>
                                        <p:cTn id="35" dur="1" fill="hold">
                                          <p:stCondLst>
                                            <p:cond delay="0"/>
                                          </p:stCondLst>
                                        </p:cTn>
                                        <p:tgtEl>
                                          <p:spTgt spid="40"/>
                                        </p:tgtEl>
                                        <p:attrNameLst>
                                          <p:attrName>style.visibility</p:attrName>
                                        </p:attrNameLst>
                                      </p:cBhvr>
                                      <p:to>
                                        <p:strVal val="visible"/>
                                      </p:to>
                                    </p:set>
                                  </p:childTnLst>
                                </p:cTn>
                              </p:par>
                              <p:par>
                                <p:cTn id="36" presetID="42" presetClass="path" presetSubtype="0" accel="50000" decel="50000" fill="hold" grpId="0" nodeType="withEffect">
                                  <p:stCondLst>
                                    <p:cond delay="0"/>
                                  </p:stCondLst>
                                  <p:childTnLst>
                                    <p:animMotion origin="layout" path="M -0.00052 -0.0037 L 0.23112 -0.00208 " pathEditMode="relative" rAng="0" ptsTypes="AA">
                                      <p:cBhvr>
                                        <p:cTn id="37" dur="2000" fill="hold"/>
                                        <p:tgtEl>
                                          <p:spTgt spid="40"/>
                                        </p:tgtEl>
                                        <p:attrNameLst>
                                          <p:attrName>ppt_x</p:attrName>
                                          <p:attrName>ppt_y</p:attrName>
                                        </p:attrNameLst>
                                      </p:cBhvr>
                                      <p:rCtr x="11576" y="69"/>
                                    </p:animMotion>
                                  </p:childTnLst>
                                </p:cTn>
                              </p:par>
                              <p:par>
                                <p:cTn id="38" presetID="42" presetClass="path" presetSubtype="0" accel="50000" decel="50000" fill="hold" grpId="0" nodeType="withEffect">
                                  <p:stCondLst>
                                    <p:cond delay="0"/>
                                  </p:stCondLst>
                                  <p:childTnLst>
                                    <p:animMotion origin="layout" path="M 6.25E-7 2.59259E-6 L 0.2293 0.00023 " pathEditMode="relative" rAng="0" ptsTypes="AA">
                                      <p:cBhvr>
                                        <p:cTn id="39" dur="2000" fill="hold"/>
                                        <p:tgtEl>
                                          <p:spTgt spid="42"/>
                                        </p:tgtEl>
                                        <p:attrNameLst>
                                          <p:attrName>ppt_x</p:attrName>
                                          <p:attrName>ppt_y</p:attrName>
                                        </p:attrNameLst>
                                      </p:cBhvr>
                                      <p:rCtr x="11458" y="0"/>
                                    </p:animMotion>
                                  </p:childTnLst>
                                </p:cTn>
                              </p:par>
                            </p:childTnLst>
                          </p:cTn>
                        </p:par>
                      </p:childTnLst>
                    </p:cTn>
                  </p:par>
                  <p:par>
                    <p:cTn id="40" fill="hold">
                      <p:stCondLst>
                        <p:cond delay="indefinite"/>
                      </p:stCondLst>
                      <p:childTnLst>
                        <p:par>
                          <p:cTn id="41" fill="hold">
                            <p:stCondLst>
                              <p:cond delay="0"/>
                            </p:stCondLst>
                            <p:childTnLst>
                              <p:par>
                                <p:cTn id="42" presetID="14" presetClass="exit" presetSubtype="10" fill="hold" grpId="0" nodeType="clickEffect">
                                  <p:stCondLst>
                                    <p:cond delay="0"/>
                                  </p:stCondLst>
                                  <p:childTnLst>
                                    <p:animEffect transition="out" filter="randombar(horizontal)">
                                      <p:cBhvr>
                                        <p:cTn id="43" dur="500"/>
                                        <p:tgtEl>
                                          <p:spTgt spid="38"/>
                                        </p:tgtEl>
                                      </p:cBhvr>
                                    </p:animEffect>
                                    <p:set>
                                      <p:cBhvr>
                                        <p:cTn id="44" dur="1" fill="hold">
                                          <p:stCondLst>
                                            <p:cond delay="499"/>
                                          </p:stCondLst>
                                        </p:cTn>
                                        <p:tgtEl>
                                          <p:spTgt spid="38"/>
                                        </p:tgtEl>
                                        <p:attrNameLst>
                                          <p:attrName>style.visibility</p:attrName>
                                        </p:attrNameLst>
                                      </p:cBhvr>
                                      <p:to>
                                        <p:strVal val="hidden"/>
                                      </p:to>
                                    </p:set>
                                  </p:childTnLst>
                                </p:cTn>
                              </p:par>
                              <p:par>
                                <p:cTn id="45" presetID="14" presetClass="exit" presetSubtype="10" fill="hold" grpId="0" nodeType="withEffect">
                                  <p:stCondLst>
                                    <p:cond delay="0"/>
                                  </p:stCondLst>
                                  <p:childTnLst>
                                    <p:animEffect transition="out" filter="randombar(horizontal)">
                                      <p:cBhvr>
                                        <p:cTn id="46" dur="500"/>
                                        <p:tgtEl>
                                          <p:spTgt spid="39"/>
                                        </p:tgtEl>
                                      </p:cBhvr>
                                    </p:animEffect>
                                    <p:set>
                                      <p:cBhvr>
                                        <p:cTn id="47" dur="1" fill="hold">
                                          <p:stCondLst>
                                            <p:cond delay="499"/>
                                          </p:stCondLst>
                                        </p:cTn>
                                        <p:tgtEl>
                                          <p:spTgt spid="39"/>
                                        </p:tgtEl>
                                        <p:attrNameLst>
                                          <p:attrName>style.visibility</p:attrName>
                                        </p:attrNameLst>
                                      </p:cBhvr>
                                      <p:to>
                                        <p:strVal val="hidden"/>
                                      </p:to>
                                    </p:set>
                                  </p:childTnLst>
                                </p:cTn>
                              </p:par>
                              <p:par>
                                <p:cTn id="48" presetID="14" presetClass="entr" presetSubtype="10" fill="hold" grpId="0" nodeType="withEffect">
                                  <p:stCondLst>
                                    <p:cond delay="0"/>
                                  </p:stCondLst>
                                  <p:childTnLst>
                                    <p:set>
                                      <p:cBhvr>
                                        <p:cTn id="49" dur="1" fill="hold">
                                          <p:stCondLst>
                                            <p:cond delay="0"/>
                                          </p:stCondLst>
                                        </p:cTn>
                                        <p:tgtEl>
                                          <p:spTgt spid="44"/>
                                        </p:tgtEl>
                                        <p:attrNameLst>
                                          <p:attrName>style.visibility</p:attrName>
                                        </p:attrNameLst>
                                      </p:cBhvr>
                                      <p:to>
                                        <p:strVal val="visible"/>
                                      </p:to>
                                    </p:set>
                                    <p:animEffect transition="in" filter="randombar(horizontal)">
                                      <p:cBhvr>
                                        <p:cTn id="50" dur="500"/>
                                        <p:tgtEl>
                                          <p:spTgt spid="44"/>
                                        </p:tgtEl>
                                      </p:cBhvr>
                                    </p:animEffect>
                                  </p:childTnLst>
                                </p:cTn>
                              </p:par>
                              <p:par>
                                <p:cTn id="51" presetID="14" presetClass="entr" presetSubtype="10" fill="hold" grpId="0" nodeType="withEffect">
                                  <p:stCondLst>
                                    <p:cond delay="0"/>
                                  </p:stCondLst>
                                  <p:childTnLst>
                                    <p:set>
                                      <p:cBhvr>
                                        <p:cTn id="52" dur="1" fill="hold">
                                          <p:stCondLst>
                                            <p:cond delay="0"/>
                                          </p:stCondLst>
                                        </p:cTn>
                                        <p:tgtEl>
                                          <p:spTgt spid="43"/>
                                        </p:tgtEl>
                                        <p:attrNameLst>
                                          <p:attrName>style.visibility</p:attrName>
                                        </p:attrNameLst>
                                      </p:cBhvr>
                                      <p:to>
                                        <p:strVal val="visible"/>
                                      </p:to>
                                    </p:set>
                                    <p:animEffect transition="in" filter="randombar(horizontal)">
                                      <p:cBhvr>
                                        <p:cTn id="53" dur="500"/>
                                        <p:tgtEl>
                                          <p:spTgt spid="43"/>
                                        </p:tgtEl>
                                      </p:cBhvr>
                                    </p:animEffect>
                                  </p:childTnLst>
                                </p:cTn>
                              </p:par>
                            </p:childTnLst>
                          </p:cTn>
                        </p:par>
                      </p:childTnLst>
                    </p:cTn>
                  </p:par>
                  <p:par>
                    <p:cTn id="54" fill="hold">
                      <p:stCondLst>
                        <p:cond delay="indefinite"/>
                      </p:stCondLst>
                      <p:childTnLst>
                        <p:par>
                          <p:cTn id="55" fill="hold">
                            <p:stCondLst>
                              <p:cond delay="0"/>
                            </p:stCondLst>
                            <p:childTnLst>
                              <p:par>
                                <p:cTn id="56" presetID="53" presetClass="entr" presetSubtype="16" fill="hold" grpId="0" nodeType="clickEffect">
                                  <p:stCondLst>
                                    <p:cond delay="0"/>
                                  </p:stCondLst>
                                  <p:childTnLst>
                                    <p:set>
                                      <p:cBhvr>
                                        <p:cTn id="57" dur="1" fill="hold">
                                          <p:stCondLst>
                                            <p:cond delay="0"/>
                                          </p:stCondLst>
                                        </p:cTn>
                                        <p:tgtEl>
                                          <p:spTgt spid="45"/>
                                        </p:tgtEl>
                                        <p:attrNameLst>
                                          <p:attrName>style.visibility</p:attrName>
                                        </p:attrNameLst>
                                      </p:cBhvr>
                                      <p:to>
                                        <p:strVal val="visible"/>
                                      </p:to>
                                    </p:set>
                                    <p:anim calcmode="lin" valueType="num">
                                      <p:cBhvr>
                                        <p:cTn id="58" dur="500" fill="hold"/>
                                        <p:tgtEl>
                                          <p:spTgt spid="45"/>
                                        </p:tgtEl>
                                        <p:attrNameLst>
                                          <p:attrName>ppt_w</p:attrName>
                                        </p:attrNameLst>
                                      </p:cBhvr>
                                      <p:tavLst>
                                        <p:tav tm="0">
                                          <p:val>
                                            <p:fltVal val="0"/>
                                          </p:val>
                                        </p:tav>
                                        <p:tav tm="100000">
                                          <p:val>
                                            <p:strVal val="#ppt_w"/>
                                          </p:val>
                                        </p:tav>
                                      </p:tavLst>
                                    </p:anim>
                                    <p:anim calcmode="lin" valueType="num">
                                      <p:cBhvr>
                                        <p:cTn id="59" dur="500" fill="hold"/>
                                        <p:tgtEl>
                                          <p:spTgt spid="45"/>
                                        </p:tgtEl>
                                        <p:attrNameLst>
                                          <p:attrName>ppt_h</p:attrName>
                                        </p:attrNameLst>
                                      </p:cBhvr>
                                      <p:tavLst>
                                        <p:tav tm="0">
                                          <p:val>
                                            <p:fltVal val="0"/>
                                          </p:val>
                                        </p:tav>
                                        <p:tav tm="100000">
                                          <p:val>
                                            <p:strVal val="#ppt_h"/>
                                          </p:val>
                                        </p:tav>
                                      </p:tavLst>
                                    </p:anim>
                                    <p:animEffect transition="in" filter="fade">
                                      <p:cBhvr>
                                        <p:cTn id="60" dur="500"/>
                                        <p:tgtEl>
                                          <p:spTgt spid="45"/>
                                        </p:tgtEl>
                                      </p:cBhvr>
                                    </p:animEffect>
                                  </p:childTnLst>
                                </p:cTn>
                              </p:par>
                              <p:par>
                                <p:cTn id="61" presetID="53" presetClass="entr" presetSubtype="16" fill="hold" grpId="0" nodeType="withEffect">
                                  <p:stCondLst>
                                    <p:cond delay="0"/>
                                  </p:stCondLst>
                                  <p:childTnLst>
                                    <p:set>
                                      <p:cBhvr>
                                        <p:cTn id="62" dur="1" fill="hold">
                                          <p:stCondLst>
                                            <p:cond delay="0"/>
                                          </p:stCondLst>
                                        </p:cTn>
                                        <p:tgtEl>
                                          <p:spTgt spid="46"/>
                                        </p:tgtEl>
                                        <p:attrNameLst>
                                          <p:attrName>style.visibility</p:attrName>
                                        </p:attrNameLst>
                                      </p:cBhvr>
                                      <p:to>
                                        <p:strVal val="visible"/>
                                      </p:to>
                                    </p:set>
                                    <p:anim calcmode="lin" valueType="num">
                                      <p:cBhvr>
                                        <p:cTn id="63" dur="500" fill="hold"/>
                                        <p:tgtEl>
                                          <p:spTgt spid="46"/>
                                        </p:tgtEl>
                                        <p:attrNameLst>
                                          <p:attrName>ppt_w</p:attrName>
                                        </p:attrNameLst>
                                      </p:cBhvr>
                                      <p:tavLst>
                                        <p:tav tm="0">
                                          <p:val>
                                            <p:fltVal val="0"/>
                                          </p:val>
                                        </p:tav>
                                        <p:tav tm="100000">
                                          <p:val>
                                            <p:strVal val="#ppt_w"/>
                                          </p:val>
                                        </p:tav>
                                      </p:tavLst>
                                    </p:anim>
                                    <p:anim calcmode="lin" valueType="num">
                                      <p:cBhvr>
                                        <p:cTn id="64" dur="500" fill="hold"/>
                                        <p:tgtEl>
                                          <p:spTgt spid="46"/>
                                        </p:tgtEl>
                                        <p:attrNameLst>
                                          <p:attrName>ppt_h</p:attrName>
                                        </p:attrNameLst>
                                      </p:cBhvr>
                                      <p:tavLst>
                                        <p:tav tm="0">
                                          <p:val>
                                            <p:fltVal val="0"/>
                                          </p:val>
                                        </p:tav>
                                        <p:tav tm="100000">
                                          <p:val>
                                            <p:strVal val="#ppt_h"/>
                                          </p:val>
                                        </p:tav>
                                      </p:tavLst>
                                    </p:anim>
                                    <p:animEffect transition="in" filter="fade">
                                      <p:cBhvr>
                                        <p:cTn id="65" dur="500"/>
                                        <p:tgtEl>
                                          <p:spTgt spid="46"/>
                                        </p:tgtEl>
                                      </p:cBhvr>
                                    </p:animEffect>
                                  </p:childTnLst>
                                </p:cTn>
                              </p:par>
                              <p:par>
                                <p:cTn id="66" presetID="53" presetClass="entr" presetSubtype="16" fill="hold" grpId="0" nodeType="withEffect">
                                  <p:stCondLst>
                                    <p:cond delay="0"/>
                                  </p:stCondLst>
                                  <p:childTnLst>
                                    <p:set>
                                      <p:cBhvr>
                                        <p:cTn id="67" dur="1" fill="hold">
                                          <p:stCondLst>
                                            <p:cond delay="0"/>
                                          </p:stCondLst>
                                        </p:cTn>
                                        <p:tgtEl>
                                          <p:spTgt spid="47"/>
                                        </p:tgtEl>
                                        <p:attrNameLst>
                                          <p:attrName>style.visibility</p:attrName>
                                        </p:attrNameLst>
                                      </p:cBhvr>
                                      <p:to>
                                        <p:strVal val="visible"/>
                                      </p:to>
                                    </p:set>
                                    <p:anim calcmode="lin" valueType="num">
                                      <p:cBhvr>
                                        <p:cTn id="68" dur="500" fill="hold"/>
                                        <p:tgtEl>
                                          <p:spTgt spid="47"/>
                                        </p:tgtEl>
                                        <p:attrNameLst>
                                          <p:attrName>ppt_w</p:attrName>
                                        </p:attrNameLst>
                                      </p:cBhvr>
                                      <p:tavLst>
                                        <p:tav tm="0">
                                          <p:val>
                                            <p:fltVal val="0"/>
                                          </p:val>
                                        </p:tav>
                                        <p:tav tm="100000">
                                          <p:val>
                                            <p:strVal val="#ppt_w"/>
                                          </p:val>
                                        </p:tav>
                                      </p:tavLst>
                                    </p:anim>
                                    <p:anim calcmode="lin" valueType="num">
                                      <p:cBhvr>
                                        <p:cTn id="69" dur="500" fill="hold"/>
                                        <p:tgtEl>
                                          <p:spTgt spid="47"/>
                                        </p:tgtEl>
                                        <p:attrNameLst>
                                          <p:attrName>ppt_h</p:attrName>
                                        </p:attrNameLst>
                                      </p:cBhvr>
                                      <p:tavLst>
                                        <p:tav tm="0">
                                          <p:val>
                                            <p:fltVal val="0"/>
                                          </p:val>
                                        </p:tav>
                                        <p:tav tm="100000">
                                          <p:val>
                                            <p:strVal val="#ppt_h"/>
                                          </p:val>
                                        </p:tav>
                                      </p:tavLst>
                                    </p:anim>
                                    <p:animEffect transition="in" filter="fade">
                                      <p:cBhvr>
                                        <p:cTn id="70" dur="500"/>
                                        <p:tgtEl>
                                          <p:spTgt spid="47"/>
                                        </p:tgtEl>
                                      </p:cBhvr>
                                    </p:animEffect>
                                  </p:childTnLst>
                                </p:cTn>
                              </p:par>
                              <p:par>
                                <p:cTn id="71" presetID="53" presetClass="entr" presetSubtype="16" fill="hold" grpId="0" nodeType="withEffect">
                                  <p:stCondLst>
                                    <p:cond delay="0"/>
                                  </p:stCondLst>
                                  <p:childTnLst>
                                    <p:set>
                                      <p:cBhvr>
                                        <p:cTn id="72" dur="1" fill="hold">
                                          <p:stCondLst>
                                            <p:cond delay="0"/>
                                          </p:stCondLst>
                                        </p:cTn>
                                        <p:tgtEl>
                                          <p:spTgt spid="48"/>
                                        </p:tgtEl>
                                        <p:attrNameLst>
                                          <p:attrName>style.visibility</p:attrName>
                                        </p:attrNameLst>
                                      </p:cBhvr>
                                      <p:to>
                                        <p:strVal val="visible"/>
                                      </p:to>
                                    </p:set>
                                    <p:anim calcmode="lin" valueType="num">
                                      <p:cBhvr>
                                        <p:cTn id="73" dur="500" fill="hold"/>
                                        <p:tgtEl>
                                          <p:spTgt spid="48"/>
                                        </p:tgtEl>
                                        <p:attrNameLst>
                                          <p:attrName>ppt_w</p:attrName>
                                        </p:attrNameLst>
                                      </p:cBhvr>
                                      <p:tavLst>
                                        <p:tav tm="0">
                                          <p:val>
                                            <p:fltVal val="0"/>
                                          </p:val>
                                        </p:tav>
                                        <p:tav tm="100000">
                                          <p:val>
                                            <p:strVal val="#ppt_w"/>
                                          </p:val>
                                        </p:tav>
                                      </p:tavLst>
                                    </p:anim>
                                    <p:anim calcmode="lin" valueType="num">
                                      <p:cBhvr>
                                        <p:cTn id="74" dur="500" fill="hold"/>
                                        <p:tgtEl>
                                          <p:spTgt spid="48"/>
                                        </p:tgtEl>
                                        <p:attrNameLst>
                                          <p:attrName>ppt_h</p:attrName>
                                        </p:attrNameLst>
                                      </p:cBhvr>
                                      <p:tavLst>
                                        <p:tav tm="0">
                                          <p:val>
                                            <p:fltVal val="0"/>
                                          </p:val>
                                        </p:tav>
                                        <p:tav tm="100000">
                                          <p:val>
                                            <p:strVal val="#ppt_h"/>
                                          </p:val>
                                        </p:tav>
                                      </p:tavLst>
                                    </p:anim>
                                    <p:animEffect transition="in" filter="fade">
                                      <p:cBhvr>
                                        <p:cTn id="75"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17" grpId="0"/>
      <p:bldP spid="22" grpId="0"/>
      <p:bldP spid="32" grpId="0"/>
      <p:bldP spid="34" grpId="0"/>
      <p:bldP spid="35" grpId="0"/>
      <p:bldP spid="38" grpId="0"/>
      <p:bldP spid="39" grpId="0"/>
      <p:bldP spid="40" grpId="0"/>
      <p:bldP spid="40" grpId="2"/>
      <p:bldP spid="41" grpId="0" animBg="1"/>
      <p:bldP spid="42" grpId="0"/>
      <p:bldP spid="42" grpId="1"/>
      <p:bldP spid="43" grpId="0"/>
      <p:bldP spid="44" grpId="0"/>
      <p:bldP spid="45" grpId="0" animBg="1"/>
      <p:bldP spid="46" grpId="0" animBg="1"/>
      <p:bldP spid="47" grpId="0" animBg="1"/>
      <p:bldP spid="48"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a:latin typeface="+mn-lt"/>
          </a:defRPr>
        </a:defPPr>
      </a:lstStyle>
    </a:txDef>
  </a:objectDefaults>
  <a:extraClrSchemeLst/>
  <a:extLst>
    <a:ext uri="{05A4C25C-085E-4340-85A3-A5531E510DB2}">
      <thm15:themeFamily xmlns:thm15="http://schemas.microsoft.com/office/thememl/2012/main" name="Presentation1" id="{7A4D7F9D-CF2C-4E80-8360-F21AE36D35D4}" vid="{71563601-04E0-4A9A-AE8B-FC38A55497E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8844BCEC06835B4291CB6C2806D869D3" ma:contentTypeVersion="6" ma:contentTypeDescription="Create a new document." ma:contentTypeScope="" ma:versionID="5bc454f9d703b9eb8f77a474d3145f15">
  <xsd:schema xmlns:xsd="http://www.w3.org/2001/XMLSchema" xmlns:xs="http://www.w3.org/2001/XMLSchema" xmlns:p="http://schemas.microsoft.com/office/2006/metadata/properties" xmlns:ns2="e3bb79e9-f095-419c-a3ab-5a98e0c14c25" targetNamespace="http://schemas.microsoft.com/office/2006/metadata/properties" ma:root="true" ma:fieldsID="3bb0ce5247f7d0fb0cb660b1f9de3b06" ns2:_="">
    <xsd:import namespace="e3bb79e9-f095-419c-a3ab-5a98e0c14c25"/>
    <xsd:element name="properties">
      <xsd:complexType>
        <xsd:sequence>
          <xsd:element name="documentManagement">
            <xsd:complexType>
              <xsd:all>
                <xsd:element ref="ns2:ReferenceId" minOccurs="0"/>
                <xsd:element ref="ns2:MediaServiceMetadata" minOccurs="0"/>
                <xsd:element ref="ns2:MediaServiceFastMetadata" minOccurs="0"/>
                <xsd:element ref="ns2:MediaServiceAutoKeyPoints" minOccurs="0"/>
                <xsd:element ref="ns2:MediaServiceKeyPoints"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3bb79e9-f095-419c-a3ab-5a98e0c14c25" elementFormDefault="qualified">
    <xsd:import namespace="http://schemas.microsoft.com/office/2006/documentManagement/types"/>
    <xsd:import namespace="http://schemas.microsoft.com/office/infopath/2007/PartnerControls"/>
    <xsd:element name="ReferenceId" ma:index="8" nillable="true" ma:displayName="ReferenceId" ma:indexed="true" ma:internalName="ReferenceId">
      <xsd:simpleType>
        <xsd:restriction base="dms:Text"/>
      </xsd:simpleType>
    </xsd:element>
    <xsd:element name="MediaServiceMetadata" ma:index="9" nillable="true" ma:displayName="MediaServiceMetadata" ma:hidden="true" ma:internalName="MediaServiceMetadata" ma:readOnly="true">
      <xsd:simpleType>
        <xsd:restriction base="dms:Note"/>
      </xsd:simpleType>
    </xsd:element>
    <xsd:element name="MediaServiceFastMetadata" ma:index="10" nillable="true" ma:displayName="MediaServiceFastMetadata" ma:hidden="true" ma:internalName="MediaServiceFastMetadata" ma:readOnly="true">
      <xsd:simpleType>
        <xsd:restriction base="dms:Note"/>
      </xsd:simpleType>
    </xsd:element>
    <xsd:element name="MediaServiceAutoKeyPoints" ma:index="11" nillable="true" ma:displayName="MediaServiceAutoKeyPoints" ma:hidden="true" ma:internalName="MediaServiceAutoKeyPoints" ma:readOnly="true">
      <xsd:simpleType>
        <xsd:restriction base="dms:Note"/>
      </xsd:simpleType>
    </xsd:element>
    <xsd:element name="MediaServiceKeyPoints" ma:index="12" nillable="true" ma:displayName="KeyPoints" ma:internalName="MediaServiceKeyPoints" ma:readOnly="true">
      <xsd:simpleType>
        <xsd:restriction base="dms:Note">
          <xsd:maxLength value="255"/>
        </xsd:restriction>
      </xsd:simpleType>
    </xsd:element>
    <xsd:element name="MediaLengthInSeconds" ma:index="13"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ReferenceId xmlns="e3bb79e9-f095-419c-a3ab-5a98e0c14c25" xsi:nil="true"/>
  </documentManagement>
</p:properties>
</file>

<file path=customXml/itemProps1.xml><?xml version="1.0" encoding="utf-8"?>
<ds:datastoreItem xmlns:ds="http://schemas.openxmlformats.org/officeDocument/2006/customXml" ds:itemID="{8B28A31B-C00A-46ED-872D-25AA1BD125D6}"/>
</file>

<file path=customXml/itemProps2.xml><?xml version="1.0" encoding="utf-8"?>
<ds:datastoreItem xmlns:ds="http://schemas.openxmlformats.org/officeDocument/2006/customXml" ds:itemID="{49416A9B-0168-4A69-A9CE-03C4427B6B46}"/>
</file>

<file path=customXml/itemProps3.xml><?xml version="1.0" encoding="utf-8"?>
<ds:datastoreItem xmlns:ds="http://schemas.openxmlformats.org/officeDocument/2006/customXml" ds:itemID="{74176CC2-42D0-461A-8258-199168F7C9C5}"/>
</file>

<file path=docProps/app.xml><?xml version="1.0" encoding="utf-8"?>
<Properties xmlns="http://schemas.openxmlformats.org/officeDocument/2006/extended-properties" xmlns:vt="http://schemas.openxmlformats.org/officeDocument/2006/docPropsVTypes">
  <TotalTime>1425</TotalTime>
  <Words>2682</Words>
  <Application>Microsoft Office PowerPoint</Application>
  <PresentationFormat>Widescreen</PresentationFormat>
  <Paragraphs>222</Paragraphs>
  <Slides>39</Slides>
  <Notes>7</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39</vt:i4>
      </vt:variant>
    </vt:vector>
  </HeadingPairs>
  <TitlesOfParts>
    <vt:vector size="49" baseType="lpstr">
      <vt:lpstr>Arial</vt:lpstr>
      <vt:lpstr>Calibri</vt:lpstr>
      <vt:lpstr>Calibri Light</vt:lpstr>
      <vt:lpstr>Courier New</vt:lpstr>
      <vt:lpstr>Lato</vt:lpstr>
      <vt:lpstr>Myriad Pro</vt:lpstr>
      <vt:lpstr>Symbol</vt:lpstr>
      <vt:lpstr>Tahoma</vt:lpstr>
      <vt:lpstr>Times New Roman</vt:lpstr>
      <vt:lpstr>Office Theme</vt:lpstr>
      <vt:lpstr>PowerPoint Presentation</vt:lpstr>
      <vt:lpstr>Nội dung</vt:lpstr>
      <vt:lpstr>PowerPoint Presentation</vt:lpstr>
      <vt:lpstr>Khái niệm</vt:lpstr>
      <vt:lpstr>Lịch sử</vt:lpstr>
      <vt:lpstr>PowerPoint Presentation</vt:lpstr>
      <vt:lpstr>Virus</vt:lpstr>
      <vt:lpstr>Virus</vt:lpstr>
      <vt:lpstr>Virus</vt:lpstr>
      <vt:lpstr>Virus</vt:lpstr>
      <vt:lpstr>Trojan</vt:lpstr>
      <vt:lpstr>Trojan</vt:lpstr>
      <vt:lpstr>Trojan</vt:lpstr>
      <vt:lpstr>Trojan</vt:lpstr>
      <vt:lpstr>Worm</vt:lpstr>
      <vt:lpstr>Worm</vt:lpstr>
      <vt:lpstr>Worm</vt:lpstr>
      <vt:lpstr>PowerPoint Presentation</vt:lpstr>
      <vt:lpstr>ILOVEYOU</vt:lpstr>
      <vt:lpstr>ILOVEYOU</vt:lpstr>
      <vt:lpstr>ILOVEYOU</vt:lpstr>
      <vt:lpstr>ILOVEYOU</vt:lpstr>
      <vt:lpstr>ILOVEYOU</vt:lpstr>
      <vt:lpstr>ILOVEYOU</vt:lpstr>
      <vt:lpstr>ILOVEYOU</vt:lpstr>
      <vt:lpstr>WannaCry</vt:lpstr>
      <vt:lpstr>WannaCry</vt:lpstr>
      <vt:lpstr>WannaCry</vt:lpstr>
      <vt:lpstr>WannaCry</vt:lpstr>
      <vt:lpstr>WannaCry</vt:lpstr>
      <vt:lpstr>WannaCry</vt:lpstr>
      <vt:lpstr>PowerPoint Presentation</vt:lpstr>
      <vt:lpstr>Phòng chống Malware</vt:lpstr>
      <vt:lpstr>Phòng chống Malware</vt:lpstr>
      <vt:lpstr>Phòng chống Malware</vt:lpstr>
      <vt:lpstr>PowerPoint Presentation</vt:lpstr>
      <vt:lpstr>Kết luận</vt:lpstr>
      <vt:lpstr>PowerPoint Presentation</vt:lpstr>
      <vt:lpstr>Phụ lục</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Mac Thi Bich Cham</dc:creator>
  <cp:lastModifiedBy>Nguyen Dang Duong 20215336</cp:lastModifiedBy>
  <cp:revision>118</cp:revision>
  <dcterms:created xsi:type="dcterms:W3CDTF">2020-05-06T09:37:51Z</dcterms:created>
  <dcterms:modified xsi:type="dcterms:W3CDTF">2021-10-30T09:26:10Z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0x0101008844BCEC06835B4291CB6C2806D869D3</vt:lpwstr>
  </property>
</Properties>
</file>